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95" r:id="rId3"/>
    <p:sldId id="263" r:id="rId4"/>
    <p:sldId id="264" r:id="rId5"/>
    <p:sldId id="258" r:id="rId6"/>
    <p:sldId id="304" r:id="rId7"/>
    <p:sldId id="303" r:id="rId8"/>
    <p:sldId id="265" r:id="rId9"/>
    <p:sldId id="266" r:id="rId10"/>
    <p:sldId id="287" r:id="rId11"/>
    <p:sldId id="288" r:id="rId12"/>
    <p:sldId id="259" r:id="rId13"/>
    <p:sldId id="260" r:id="rId14"/>
    <p:sldId id="261" r:id="rId15"/>
    <p:sldId id="293" r:id="rId16"/>
    <p:sldId id="294" r:id="rId17"/>
    <p:sldId id="262" r:id="rId18"/>
    <p:sldId id="289" r:id="rId19"/>
    <p:sldId id="291" r:id="rId20"/>
    <p:sldId id="292" r:id="rId21"/>
    <p:sldId id="30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a:srgbClr val="D905D9"/>
    <a:srgbClr val="F7A3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5401" autoAdjust="0"/>
  </p:normalViewPr>
  <p:slideViewPr>
    <p:cSldViewPr snapToGrid="0">
      <p:cViewPr varScale="1">
        <p:scale>
          <a:sx n="90" d="100"/>
          <a:sy n="90" d="100"/>
        </p:scale>
        <p:origin x="125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47A6FC-3117-4ECA-ABCB-E3BF60A6A8C7}" type="datetimeFigureOut">
              <a:rPr lang="en-US" smtClean="0"/>
              <a:t>3/12/2021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A90C0B-A141-492B-9F85-A34D48A61CED}" type="slidenum">
              <a:rPr lang="en-US" smtClean="0"/>
              <a:t>‹#›</a:t>
            </a:fld>
            <a:endParaRPr lang="en-US"/>
          </a:p>
        </p:txBody>
      </p:sp>
    </p:spTree>
    <p:extLst>
      <p:ext uri="{BB962C8B-B14F-4D97-AF65-F5344CB8AC3E}">
        <p14:creationId xmlns:p14="http://schemas.microsoft.com/office/powerpoint/2010/main" val="2147805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I am </a:t>
            </a:r>
            <a:r>
              <a:rPr lang="en-US" dirty="0" err="1"/>
              <a:t>kate</a:t>
            </a:r>
            <a:r>
              <a:rPr lang="en-US" dirty="0"/>
              <a:t> Borchardt and this is my introduction to pollination ecology seminar course! This is my first time developing my own class and teaching, so I hope that y’all bear with me with any kinks with this seminar. But I do hope that from this course you get a well-rounded education on pollination ecology, pollination research, and what you can do as a scientist in this field.</a:t>
            </a:r>
          </a:p>
        </p:txBody>
      </p:sp>
      <p:sp>
        <p:nvSpPr>
          <p:cNvPr id="4" name="Slide Number Placeholder 3"/>
          <p:cNvSpPr>
            <a:spLocks noGrp="1"/>
          </p:cNvSpPr>
          <p:nvPr>
            <p:ph type="sldNum" sz="quarter" idx="5"/>
          </p:nvPr>
        </p:nvSpPr>
        <p:spPr/>
        <p:txBody>
          <a:bodyPr/>
          <a:lstStyle/>
          <a:p>
            <a:fld id="{BEA90C0B-A141-492B-9F85-A34D48A61CED}" type="slidenum">
              <a:rPr lang="en-US" smtClean="0"/>
              <a:t>1</a:t>
            </a:fld>
            <a:endParaRPr lang="en-US"/>
          </a:p>
        </p:txBody>
      </p:sp>
    </p:spTree>
    <p:extLst>
      <p:ext uri="{BB962C8B-B14F-4D97-AF65-F5344CB8AC3E}">
        <p14:creationId xmlns:p14="http://schemas.microsoft.com/office/powerpoint/2010/main" val="3497225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main methods that plants use to transfer pollen between flowers: wind, water, and animal-mediated. Wind and water are considered “passive” pollination because they rely on abiotic factors to move their pollen from one place to another. Animal-mediated pollination is considered “active” pollination because it requires the active contribution of an additional organism: the pollinator. </a:t>
            </a:r>
          </a:p>
        </p:txBody>
      </p:sp>
      <p:sp>
        <p:nvSpPr>
          <p:cNvPr id="4" name="Slide Number Placeholder 3"/>
          <p:cNvSpPr>
            <a:spLocks noGrp="1"/>
          </p:cNvSpPr>
          <p:nvPr>
            <p:ph type="sldNum" sz="quarter" idx="5"/>
          </p:nvPr>
        </p:nvSpPr>
        <p:spPr/>
        <p:txBody>
          <a:bodyPr/>
          <a:lstStyle/>
          <a:p>
            <a:fld id="{BEA90C0B-A141-492B-9F85-A34D48A61CED}" type="slidenum">
              <a:rPr lang="en-US" smtClean="0"/>
              <a:t>11</a:t>
            </a:fld>
            <a:endParaRPr lang="en-US"/>
          </a:p>
        </p:txBody>
      </p:sp>
    </p:spTree>
    <p:extLst>
      <p:ext uri="{BB962C8B-B14F-4D97-AF65-F5344CB8AC3E}">
        <p14:creationId xmlns:p14="http://schemas.microsoft.com/office/powerpoint/2010/main" val="2577115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Wind pollination is best known as the main pollination method for grasses. The key traits of wind pollinated flowers are that they are inconspicuous, have no scents or nectar, produce light, dry pollen with low nutritional content – just what </a:t>
            </a:r>
            <a:r>
              <a:rPr lang="en-US" dirty="0" err="1"/>
              <a:t>iis</a:t>
            </a:r>
            <a:r>
              <a:rPr lang="en-US" dirty="0"/>
              <a:t> needed for reproduction. Here you can see a rice flower, which looks very different than what we traditionally think of as a flower. It has the male stamen with anthers producing pollen and the female carpel. There are no petals or corolla, only modified stems to protect the reproductive organs. So the “showy” parts of the flowers are greatly diminished because the flowers are using a strategy of releasing a ton of “cheaply made” pollen into the environment and hoping for the best. </a:t>
            </a:r>
          </a:p>
        </p:txBody>
      </p:sp>
      <p:sp>
        <p:nvSpPr>
          <p:cNvPr id="4" name="Slide Number Placeholder 3"/>
          <p:cNvSpPr>
            <a:spLocks noGrp="1"/>
          </p:cNvSpPr>
          <p:nvPr>
            <p:ph type="sldNum" sz="quarter" idx="5"/>
          </p:nvPr>
        </p:nvSpPr>
        <p:spPr/>
        <p:txBody>
          <a:bodyPr/>
          <a:lstStyle/>
          <a:p>
            <a:fld id="{BEA90C0B-A141-492B-9F85-A34D48A61CED}" type="slidenum">
              <a:rPr lang="en-US" smtClean="0"/>
              <a:t>12</a:t>
            </a:fld>
            <a:endParaRPr lang="en-US"/>
          </a:p>
        </p:txBody>
      </p:sp>
    </p:spTree>
    <p:extLst>
      <p:ext uri="{BB962C8B-B14F-4D97-AF65-F5344CB8AC3E}">
        <p14:creationId xmlns:p14="http://schemas.microsoft.com/office/powerpoint/2010/main" val="1355738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rarer method of pollination is water pollination. It is mostly used by underwater plants in a method called surface hydrophily, where the male staminate flowers float to the surface and produce pollen grains set adrift to female pistillate flowers also on the surface which catch the floating pollen grains. Therefore, these flowers produce a lot of pollen like wind pollinated plants, have unisexual flowers, and have a modified stigma to catch pollen that could be web-like or have a sticky substance. Another type of water pollination uses rain and has been found in some terrestrial plants such as * orchids. These plants can also be animal-pollinated and use rain pollination as a “backup” plan so to speak. These flowers produce a lot of pollen and have a corolla of petals with a slick surface shaped like a dome to rebound rain drops within the same flower, to move pollen from the anthers to the stigma for self pollination. </a:t>
            </a:r>
          </a:p>
        </p:txBody>
      </p:sp>
      <p:sp>
        <p:nvSpPr>
          <p:cNvPr id="4" name="Slide Number Placeholder 3"/>
          <p:cNvSpPr>
            <a:spLocks noGrp="1"/>
          </p:cNvSpPr>
          <p:nvPr>
            <p:ph type="sldNum" sz="quarter" idx="5"/>
          </p:nvPr>
        </p:nvSpPr>
        <p:spPr/>
        <p:txBody>
          <a:bodyPr/>
          <a:lstStyle/>
          <a:p>
            <a:fld id="{BEA90C0B-A141-492B-9F85-A34D48A61CED}" type="slidenum">
              <a:rPr lang="en-US" smtClean="0"/>
              <a:t>13</a:t>
            </a:fld>
            <a:endParaRPr lang="en-US"/>
          </a:p>
        </p:txBody>
      </p:sp>
    </p:spTree>
    <p:extLst>
      <p:ext uri="{BB962C8B-B14F-4D97-AF65-F5344CB8AC3E}">
        <p14:creationId xmlns:p14="http://schemas.microsoft.com/office/powerpoint/2010/main" val="535596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far the most well known method of pollination is animal-mediated pollination, which will be the main focus of this course. These flowers are “showy” with bright colors and scents, they produce nectar as a “floral reward” with high sugar content, and offer nutritious pollen or sometimes excess sterile pollen for pollinators to consume as well. This picture shows the diversity of appearance of these flowers, with many different strategies to attract pollinating organisms, of which there are many more than what are often portrayed. The most well known are bees, butterflies and birds, but also beetles, flies, moths, wasps, and small mammals including bats can pollinate different plant species. Additionally, we are learning new pollinator relationships all the time and the importance of each of these pollinating organisms is constantly changing, which we will learn about in later lectures. </a:t>
            </a:r>
          </a:p>
        </p:txBody>
      </p:sp>
      <p:sp>
        <p:nvSpPr>
          <p:cNvPr id="4" name="Slide Number Placeholder 3"/>
          <p:cNvSpPr>
            <a:spLocks noGrp="1"/>
          </p:cNvSpPr>
          <p:nvPr>
            <p:ph type="sldNum" sz="quarter" idx="5"/>
          </p:nvPr>
        </p:nvSpPr>
        <p:spPr/>
        <p:txBody>
          <a:bodyPr/>
          <a:lstStyle/>
          <a:p>
            <a:fld id="{BEA90C0B-A141-492B-9F85-A34D48A61CED}" type="slidenum">
              <a:rPr lang="en-US" smtClean="0"/>
              <a:t>14</a:t>
            </a:fld>
            <a:endParaRPr lang="en-US"/>
          </a:p>
        </p:txBody>
      </p:sp>
    </p:spTree>
    <p:extLst>
      <p:ext uri="{BB962C8B-B14F-4D97-AF65-F5344CB8AC3E}">
        <p14:creationId xmlns:p14="http://schemas.microsoft.com/office/powerpoint/2010/main" val="9192372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there are more concerns than just agricultural production and human health, pollinators are crucial for the maintenance of natural habitats. Pollination maintains plant community composition, which is harmed when either pollinator or plant species become too rare for pollination to occur. The most well-known example is a Hawaiian mint shown in the top image, which has no known native pollinators remaining and in one study was only visited by two non-native bee species across an entire year. The conservation program for this endangered species is to hand-pollinate flowers every year to keep it from going extinct. Other conservation programs use hand pollination to conserve species as well when the plant populations are too low and spread out for pollination to adequately occur, in order to produce seeds to increase the population. </a:t>
            </a:r>
          </a:p>
        </p:txBody>
      </p:sp>
      <p:sp>
        <p:nvSpPr>
          <p:cNvPr id="4" name="Slide Number Placeholder 3"/>
          <p:cNvSpPr>
            <a:spLocks noGrp="1"/>
          </p:cNvSpPr>
          <p:nvPr>
            <p:ph type="sldNum" sz="quarter" idx="5"/>
          </p:nvPr>
        </p:nvSpPr>
        <p:spPr/>
        <p:txBody>
          <a:bodyPr/>
          <a:lstStyle/>
          <a:p>
            <a:fld id="{BEA90C0B-A141-492B-9F85-A34D48A61CED}" type="slidenum">
              <a:rPr lang="en-US" smtClean="0"/>
              <a:t>15</a:t>
            </a:fld>
            <a:endParaRPr lang="en-US"/>
          </a:p>
        </p:txBody>
      </p:sp>
    </p:spTree>
    <p:extLst>
      <p:ext uri="{BB962C8B-B14F-4D97-AF65-F5344CB8AC3E}">
        <p14:creationId xmlns:p14="http://schemas.microsoft.com/office/powerpoint/2010/main" val="33830997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people who know about perennial plants and asexual reproduction in Iowa’s tallgrass prairies, pollination isn’t just important for plant community composition but also as a key part of the broader food web. Many organisms consume plant seeds such as rodents, small mammals, and birds, making successful pollination producing seeds vital to the conservation of these higher tropic levels as well. Here are some graphs from a prairie restoration study showing that presence of birds in newly established prairie had lower seedling emergence due to seed predation by bird species. Therefore even in prairie communities, where plants have other means of increasing their population other than through seed production, seed abundance is crucial to the maintenance of other tropic levels. </a:t>
            </a:r>
          </a:p>
        </p:txBody>
      </p:sp>
      <p:sp>
        <p:nvSpPr>
          <p:cNvPr id="4" name="Slide Number Placeholder 3"/>
          <p:cNvSpPr>
            <a:spLocks noGrp="1"/>
          </p:cNvSpPr>
          <p:nvPr>
            <p:ph type="sldNum" sz="quarter" idx="5"/>
          </p:nvPr>
        </p:nvSpPr>
        <p:spPr/>
        <p:txBody>
          <a:bodyPr/>
          <a:lstStyle/>
          <a:p>
            <a:fld id="{BEA90C0B-A141-492B-9F85-A34D48A61CED}" type="slidenum">
              <a:rPr lang="en-US" smtClean="0"/>
              <a:t>16</a:t>
            </a:fld>
            <a:endParaRPr lang="en-US"/>
          </a:p>
        </p:txBody>
      </p:sp>
    </p:spTree>
    <p:extLst>
      <p:ext uri="{BB962C8B-B14F-4D97-AF65-F5344CB8AC3E}">
        <p14:creationId xmlns:p14="http://schemas.microsoft.com/office/powerpoint/2010/main" val="1168164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should we care? One reason is because pollination is important for the production of many food crops. Although many staple crops providing many calories like wheat, rice, and corn are wind pollinated, 35% of the world’s food crop production is reliant on animal pollination, including a lot of the food that many believe make diets more enjoyable like fruits, vegetables, some nuts, and other crops. That equates to about 1/3 bites of food you eat are reliant on animal pollination. </a:t>
            </a:r>
          </a:p>
        </p:txBody>
      </p:sp>
      <p:sp>
        <p:nvSpPr>
          <p:cNvPr id="4" name="Slide Number Placeholder 3"/>
          <p:cNvSpPr>
            <a:spLocks noGrp="1"/>
          </p:cNvSpPr>
          <p:nvPr>
            <p:ph type="sldNum" sz="quarter" idx="5"/>
          </p:nvPr>
        </p:nvSpPr>
        <p:spPr/>
        <p:txBody>
          <a:bodyPr/>
          <a:lstStyle/>
          <a:p>
            <a:fld id="{BEA90C0B-A141-492B-9F85-A34D48A61CED}" type="slidenum">
              <a:rPr lang="en-US" smtClean="0"/>
              <a:t>17</a:t>
            </a:fld>
            <a:endParaRPr lang="en-US"/>
          </a:p>
        </p:txBody>
      </p:sp>
    </p:spTree>
    <p:extLst>
      <p:ext uri="{BB962C8B-B14F-4D97-AF65-F5344CB8AC3E}">
        <p14:creationId xmlns:p14="http://schemas.microsoft.com/office/powerpoint/2010/main" val="1759396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our lecture we will read this article in further detail, but basically sufficient pollination is required to produce sellable crops in many cases, here with strawberries what we consider “one fruit” is actually a conglomeration of multiple fruits and seeds, each of which need to be pollinated to produce an attractive fruit. The bottom strawberries are less pollinated, and therefore more deformed than the strawberries on the top, showing the importance of pollination in crop yield.</a:t>
            </a:r>
          </a:p>
        </p:txBody>
      </p:sp>
      <p:sp>
        <p:nvSpPr>
          <p:cNvPr id="4" name="Slide Number Placeholder 3"/>
          <p:cNvSpPr>
            <a:spLocks noGrp="1"/>
          </p:cNvSpPr>
          <p:nvPr>
            <p:ph type="sldNum" sz="quarter" idx="5"/>
          </p:nvPr>
        </p:nvSpPr>
        <p:spPr/>
        <p:txBody>
          <a:bodyPr/>
          <a:lstStyle/>
          <a:p>
            <a:fld id="{BEA90C0B-A141-492B-9F85-A34D48A61CED}" type="slidenum">
              <a:rPr lang="en-US" smtClean="0"/>
              <a:t>18</a:t>
            </a:fld>
            <a:endParaRPr lang="en-US"/>
          </a:p>
        </p:txBody>
      </p:sp>
    </p:spTree>
    <p:extLst>
      <p:ext uri="{BB962C8B-B14F-4D97-AF65-F5344CB8AC3E}">
        <p14:creationId xmlns:p14="http://schemas.microsoft.com/office/powerpoint/2010/main" val="856846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crops even require unique pollination that only specific pollinator species provide. Tomatoes and other plants in Solanaceae require “buzz pollination” which is commonly associated with bumble bees. The flowers have this cone of anthers with small openings on the tips where the pollen is released and the female stigma is located inside the anther cone or beneath it. The bee vibrates the anthers to release the pollen through the hole at the tip of the anther, and some falls on the stigma to pollinate it. </a:t>
            </a:r>
          </a:p>
          <a:p>
            <a:endParaRPr lang="en-US" dirty="0"/>
          </a:p>
          <a:p>
            <a:r>
              <a:rPr lang="en-US" dirty="0"/>
              <a:t>I’ll play a video that describes this kind of pollination a bit more</a:t>
            </a:r>
          </a:p>
        </p:txBody>
      </p:sp>
      <p:sp>
        <p:nvSpPr>
          <p:cNvPr id="4" name="Slide Number Placeholder 3"/>
          <p:cNvSpPr>
            <a:spLocks noGrp="1"/>
          </p:cNvSpPr>
          <p:nvPr>
            <p:ph type="sldNum" sz="quarter" idx="5"/>
          </p:nvPr>
        </p:nvSpPr>
        <p:spPr/>
        <p:txBody>
          <a:bodyPr/>
          <a:lstStyle/>
          <a:p>
            <a:fld id="{BEA90C0B-A141-492B-9F85-A34D48A61CED}" type="slidenum">
              <a:rPr lang="en-US" smtClean="0"/>
              <a:t>19</a:t>
            </a:fld>
            <a:endParaRPr lang="en-US"/>
          </a:p>
        </p:txBody>
      </p:sp>
    </p:spTree>
    <p:extLst>
      <p:ext uri="{BB962C8B-B14F-4D97-AF65-F5344CB8AC3E}">
        <p14:creationId xmlns:p14="http://schemas.microsoft.com/office/powerpoint/2010/main" val="948582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are starting to figure out what a world may look like without pollinators. In China, heavy pesticide use has drastically reduced the local bee population and now farmers have to hand pollinate their own crops, shown here with a pot of collected anthers with pollen and a feather stick applicator. This solution requires heavy labor, both in collecting anthers and applying pollen to each individual flower. </a:t>
            </a:r>
          </a:p>
          <a:p>
            <a:endParaRPr lang="en-US" dirty="0"/>
          </a:p>
          <a:p>
            <a:r>
              <a:rPr lang="en-US" dirty="0"/>
              <a:t>Engineers are also developing robots and drones that can deliver pollen to crop plants. Here is a video showing a drone using bubbles to deliver pollen from a study published last year showing this required less collected pollen to ensure pollination. Other methods include feathery features attached to the drones to carry and apply pollen, and I believe I’ve heard of drones just dispersing dried pollen above crop fields. In fact, in my old lab a farmer involved in an almond research experiment was deploying drones to increase almond pollination, and at the bottom is an image of a drone used for almond pollination in California, which is experiencing similar pollination issues to what has happened in China. </a:t>
            </a:r>
          </a:p>
        </p:txBody>
      </p:sp>
      <p:sp>
        <p:nvSpPr>
          <p:cNvPr id="4" name="Slide Number Placeholder 3"/>
          <p:cNvSpPr>
            <a:spLocks noGrp="1"/>
          </p:cNvSpPr>
          <p:nvPr>
            <p:ph type="sldNum" sz="quarter" idx="5"/>
          </p:nvPr>
        </p:nvSpPr>
        <p:spPr/>
        <p:txBody>
          <a:bodyPr/>
          <a:lstStyle/>
          <a:p>
            <a:fld id="{BEA90C0B-A141-492B-9F85-A34D48A61CED}" type="slidenum">
              <a:rPr lang="en-US" smtClean="0"/>
              <a:t>20</a:t>
            </a:fld>
            <a:endParaRPr lang="en-US"/>
          </a:p>
        </p:txBody>
      </p:sp>
    </p:spTree>
    <p:extLst>
      <p:ext uri="{BB962C8B-B14F-4D97-AF65-F5344CB8AC3E}">
        <p14:creationId xmlns:p14="http://schemas.microsoft.com/office/powerpoint/2010/main" val="1840899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Wind pollination is best known as the main pollination method for grasses. The key traits of wind pollinated flowers are that they are inconspicuous, have no scents or nectar, produce light, dry pollen with low nutritional content – just what </a:t>
            </a:r>
            <a:r>
              <a:rPr lang="en-US" dirty="0" err="1"/>
              <a:t>iis</a:t>
            </a:r>
            <a:r>
              <a:rPr lang="en-US" dirty="0"/>
              <a:t> needed for reproduction. Here you can see a rice flower, which looks very different than what we traditionally think of as a flower. It has the male stamen with anthers producing pollen and the female carpel. There are no petals or corolla, only modified stems to protect the reproductive organs. So the “showy” parts of the flowers are greatly diminished because the flowers are using a strategy of releasing a ton of “cheaply made” pollen into the environment and hoping for the best. </a:t>
            </a:r>
          </a:p>
        </p:txBody>
      </p:sp>
      <p:sp>
        <p:nvSpPr>
          <p:cNvPr id="4" name="Slide Number Placeholder 3"/>
          <p:cNvSpPr>
            <a:spLocks noGrp="1"/>
          </p:cNvSpPr>
          <p:nvPr>
            <p:ph type="sldNum" sz="quarter" idx="5"/>
          </p:nvPr>
        </p:nvSpPr>
        <p:spPr/>
        <p:txBody>
          <a:bodyPr/>
          <a:lstStyle/>
          <a:p>
            <a:fld id="{BEA90C0B-A141-492B-9F85-A34D48A61CED}" type="slidenum">
              <a:rPr lang="en-US" smtClean="0"/>
              <a:t>2</a:t>
            </a:fld>
            <a:endParaRPr lang="en-US"/>
          </a:p>
        </p:txBody>
      </p:sp>
    </p:spTree>
    <p:extLst>
      <p:ext uri="{BB962C8B-B14F-4D97-AF65-F5344CB8AC3E}">
        <p14:creationId xmlns:p14="http://schemas.microsoft.com/office/powerpoint/2010/main" val="13557383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should we care? One reason is because pollination is important for the production of many food crops. Although many staple crops providing many calories like wheat, rice, and corn are wind pollinated, 35% of the world’s food crop production is reliant on animal pollination, including a lot of the food that many believe make diets more enjoyable like fruits, vegetables, some nuts, and other crops. That equates to about 1/3 bites of food you eat are reliant on animal pollination. </a:t>
            </a:r>
          </a:p>
        </p:txBody>
      </p:sp>
      <p:sp>
        <p:nvSpPr>
          <p:cNvPr id="4" name="Slide Number Placeholder 3"/>
          <p:cNvSpPr>
            <a:spLocks noGrp="1"/>
          </p:cNvSpPr>
          <p:nvPr>
            <p:ph type="sldNum" sz="quarter" idx="5"/>
          </p:nvPr>
        </p:nvSpPr>
        <p:spPr/>
        <p:txBody>
          <a:bodyPr/>
          <a:lstStyle/>
          <a:p>
            <a:fld id="{BEA90C0B-A141-492B-9F85-A34D48A61CED}" type="slidenum">
              <a:rPr lang="en-US" smtClean="0"/>
              <a:t>21</a:t>
            </a:fld>
            <a:endParaRPr lang="en-US"/>
          </a:p>
        </p:txBody>
      </p:sp>
    </p:spTree>
    <p:extLst>
      <p:ext uri="{BB962C8B-B14F-4D97-AF65-F5344CB8AC3E}">
        <p14:creationId xmlns:p14="http://schemas.microsoft.com/office/powerpoint/2010/main" val="8260198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want to start off with an introduction about me. I entered undergraduate college in fall of 2014 at University of California Davis as a biology major, trying to figure out what I wanted to do with my life. During my introduction to biology course, I became really interested in ecology and specifically with looking at interactions between species and within an entire ecosystem. I felt like I might want to be a scientist and researcher, so I joined the Williams’ lab as a laboratory assistant studying pollination ecology and I fell in love with the field. I switched my major to Evolution, Ecology, and Biodiversity and graduated in 2018. I really wanted to go to graduate school for my PhD directly out of undergrad, but it wasn’t meant to be. I was lucky to continue working full-time in Williams’ lab during my gap year, and I started as a PhD Student at Iowa State in 2019 working in Amy Toth’s lab studying pollination networks. At the end of spring semester 2021, I passed my preliminary exams to become a PhD Candidate. Just wanted to say that because I’m happy I passed. My future goals are to become a professor and have a research lab to mentor and encourage young people to pursue a career in science and research, which is also why I decided to put this course together. </a:t>
            </a:r>
          </a:p>
        </p:txBody>
      </p:sp>
      <p:sp>
        <p:nvSpPr>
          <p:cNvPr id="4" name="Slide Number Placeholder 3"/>
          <p:cNvSpPr>
            <a:spLocks noGrp="1"/>
          </p:cNvSpPr>
          <p:nvPr>
            <p:ph type="sldNum" sz="quarter" idx="5"/>
          </p:nvPr>
        </p:nvSpPr>
        <p:spPr/>
        <p:txBody>
          <a:bodyPr/>
          <a:lstStyle/>
          <a:p>
            <a:fld id="{BEA90C0B-A141-492B-9F85-A34D48A61CED}" type="slidenum">
              <a:rPr lang="en-US" smtClean="0"/>
              <a:t>3</a:t>
            </a:fld>
            <a:endParaRPr lang="en-US"/>
          </a:p>
        </p:txBody>
      </p:sp>
    </p:spTree>
    <p:extLst>
      <p:ext uri="{BB962C8B-B14F-4D97-AF65-F5344CB8AC3E}">
        <p14:creationId xmlns:p14="http://schemas.microsoft.com/office/powerpoint/2010/main" val="2914161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Williams’ lab, I did an independent research project looking at how community context more specifically with if traits of neighboring plants influenced how many bees or which bees visited a specific plant individual, and this is just a visual I had of all the different traits we looked at that we thought could’ve had an effect. After that research, I wanted to continue looking at the larger ecosystem, so I started studying interaction networks. I work with the STRIPS program here at ISU which plants native prairie plant communities in corn and soybean fields to improve water quality and soil retention which farmers highly support, while also providing habitat for native organisms. The larger project focuses on monarch butterflies, honey bees, native bees, small mammals, lizards and snakes, and birds and I just focus on the native bee side of the project. Here you can see some networks from my first research project just comparing crop fields with prairie strips to crop fields without native habitat features and you can see the differences in complexity between the networks. And we will talk about community context and network research in pollination networks because naturally I think it is the coolest part of pollination ecology research, but this is just to introduce you to what I more specifically study for my PhD. </a:t>
            </a:r>
          </a:p>
        </p:txBody>
      </p:sp>
      <p:sp>
        <p:nvSpPr>
          <p:cNvPr id="4" name="Slide Number Placeholder 3"/>
          <p:cNvSpPr>
            <a:spLocks noGrp="1"/>
          </p:cNvSpPr>
          <p:nvPr>
            <p:ph type="sldNum" sz="quarter" idx="5"/>
          </p:nvPr>
        </p:nvSpPr>
        <p:spPr/>
        <p:txBody>
          <a:bodyPr/>
          <a:lstStyle/>
          <a:p>
            <a:fld id="{BEA90C0B-A141-492B-9F85-A34D48A61CED}" type="slidenum">
              <a:rPr lang="en-US" smtClean="0"/>
              <a:t>4</a:t>
            </a:fld>
            <a:endParaRPr lang="en-US"/>
          </a:p>
        </p:txBody>
      </p:sp>
    </p:spTree>
    <p:extLst>
      <p:ext uri="{BB962C8B-B14F-4D97-AF65-F5344CB8AC3E}">
        <p14:creationId xmlns:p14="http://schemas.microsoft.com/office/powerpoint/2010/main" val="2494361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Include meeting time, place, office hours, email</a:t>
            </a:r>
          </a:p>
          <a:p>
            <a:endParaRPr lang="en-US" dirty="0"/>
          </a:p>
          <a:p>
            <a:r>
              <a:rPr lang="en-US" dirty="0"/>
              <a:t>Summary of lecture topics and dates</a:t>
            </a:r>
          </a:p>
          <a:p>
            <a:endParaRPr lang="en-US" dirty="0"/>
          </a:p>
          <a:p>
            <a:r>
              <a:rPr lang="en-US" dirty="0"/>
              <a:t>Information on the written project if I have one</a:t>
            </a:r>
          </a:p>
          <a:p>
            <a:endParaRPr lang="en-US" dirty="0"/>
          </a:p>
          <a:p>
            <a:r>
              <a:rPr lang="en-US" dirty="0"/>
              <a:t>Weekly studies – going through a pollination study each week</a:t>
            </a:r>
          </a:p>
        </p:txBody>
      </p:sp>
      <p:sp>
        <p:nvSpPr>
          <p:cNvPr id="4" name="Slide Number Placeholder 3"/>
          <p:cNvSpPr>
            <a:spLocks noGrp="1"/>
          </p:cNvSpPr>
          <p:nvPr>
            <p:ph type="sldNum" sz="quarter" idx="5"/>
          </p:nvPr>
        </p:nvSpPr>
        <p:spPr/>
        <p:txBody>
          <a:bodyPr/>
          <a:lstStyle/>
          <a:p>
            <a:fld id="{BEA90C0B-A141-492B-9F85-A34D48A61CED}" type="slidenum">
              <a:rPr lang="en-US" smtClean="0"/>
              <a:t>5</a:t>
            </a:fld>
            <a:endParaRPr lang="en-US"/>
          </a:p>
        </p:txBody>
      </p:sp>
    </p:spTree>
    <p:extLst>
      <p:ext uri="{BB962C8B-B14F-4D97-AF65-F5344CB8AC3E}">
        <p14:creationId xmlns:p14="http://schemas.microsoft.com/office/powerpoint/2010/main" val="1087716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Include meeting time, place, office hours, email</a:t>
            </a:r>
          </a:p>
          <a:p>
            <a:endParaRPr lang="en-US" dirty="0"/>
          </a:p>
          <a:p>
            <a:r>
              <a:rPr lang="en-US" dirty="0"/>
              <a:t>Summary of lecture topics and dates</a:t>
            </a:r>
          </a:p>
          <a:p>
            <a:endParaRPr lang="en-US" dirty="0"/>
          </a:p>
          <a:p>
            <a:r>
              <a:rPr lang="en-US" dirty="0"/>
              <a:t>Information on the written project if I have one</a:t>
            </a:r>
          </a:p>
          <a:p>
            <a:endParaRPr lang="en-US" dirty="0"/>
          </a:p>
          <a:p>
            <a:r>
              <a:rPr lang="en-US" dirty="0"/>
              <a:t>Weekly studies – going through a pollination study each week</a:t>
            </a:r>
          </a:p>
        </p:txBody>
      </p:sp>
      <p:sp>
        <p:nvSpPr>
          <p:cNvPr id="4" name="Slide Number Placeholder 3"/>
          <p:cNvSpPr>
            <a:spLocks noGrp="1"/>
          </p:cNvSpPr>
          <p:nvPr>
            <p:ph type="sldNum" sz="quarter" idx="5"/>
          </p:nvPr>
        </p:nvSpPr>
        <p:spPr/>
        <p:txBody>
          <a:bodyPr/>
          <a:lstStyle/>
          <a:p>
            <a:fld id="{BEA90C0B-A141-492B-9F85-A34D48A61CED}" type="slidenum">
              <a:rPr lang="en-US" smtClean="0"/>
              <a:t>6</a:t>
            </a:fld>
            <a:endParaRPr lang="en-US"/>
          </a:p>
        </p:txBody>
      </p:sp>
    </p:spTree>
    <p:extLst>
      <p:ext uri="{BB962C8B-B14F-4D97-AF65-F5344CB8AC3E}">
        <p14:creationId xmlns:p14="http://schemas.microsoft.com/office/powerpoint/2010/main" val="1633001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go into a brief introduction to pollination. What is pollination? It is the method by which flowering plants known as angiosperms reproduce. It is meant as a method for sexual reproduction, although it can be used to asexually reproduce by self pollination, which we will get into later. </a:t>
            </a:r>
          </a:p>
        </p:txBody>
      </p:sp>
      <p:sp>
        <p:nvSpPr>
          <p:cNvPr id="4" name="Slide Number Placeholder 3"/>
          <p:cNvSpPr>
            <a:spLocks noGrp="1"/>
          </p:cNvSpPr>
          <p:nvPr>
            <p:ph type="sldNum" sz="quarter" idx="5"/>
          </p:nvPr>
        </p:nvSpPr>
        <p:spPr/>
        <p:txBody>
          <a:bodyPr/>
          <a:lstStyle/>
          <a:p>
            <a:fld id="{BEA90C0B-A141-492B-9F85-A34D48A61CED}" type="slidenum">
              <a:rPr lang="en-US" smtClean="0"/>
              <a:t>8</a:t>
            </a:fld>
            <a:endParaRPr lang="en-US"/>
          </a:p>
        </p:txBody>
      </p:sp>
    </p:spTree>
    <p:extLst>
      <p:ext uri="{BB962C8B-B14F-4D97-AF65-F5344CB8AC3E}">
        <p14:creationId xmlns:p14="http://schemas.microsoft.com/office/powerpoint/2010/main" val="1173267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go into the main process of pollination in plants, I will define the basic elements of plant anatomy, which we will revisit again next week when we go further into plant diversity. The male parts of the flower are collectively called the “stamen” and include the anther which houses pollen which stands at the end of the filament, which attaches to the base of the flower. The female parts of the flower are collectively called the “carpel” which includes the stigma on top of the style with the ovules typically at the base. Other key parts to know is the corolla, which is the collective term for the petals and the sepals which are the collective term for more leaf-like parts underneath the corolla, although occasionally these can be showy too. Flowers that produce nectar typically have </a:t>
            </a:r>
            <a:r>
              <a:rPr lang="en-US" dirty="0" err="1"/>
              <a:t>nectaries</a:t>
            </a:r>
            <a:r>
              <a:rPr lang="en-US" dirty="0"/>
              <a:t> or nectary tissue near the base of the flower, producing a small reservoir </a:t>
            </a:r>
            <a:r>
              <a:rPr lang="en-US"/>
              <a:t>of nectar</a:t>
            </a:r>
            <a:endParaRPr lang="en-US" dirty="0"/>
          </a:p>
        </p:txBody>
      </p:sp>
      <p:sp>
        <p:nvSpPr>
          <p:cNvPr id="4" name="Slide Number Placeholder 3"/>
          <p:cNvSpPr>
            <a:spLocks noGrp="1"/>
          </p:cNvSpPr>
          <p:nvPr>
            <p:ph type="sldNum" sz="quarter" idx="5"/>
          </p:nvPr>
        </p:nvSpPr>
        <p:spPr/>
        <p:txBody>
          <a:bodyPr/>
          <a:lstStyle/>
          <a:p>
            <a:fld id="{BEA90C0B-A141-492B-9F85-A34D48A61CED}" type="slidenum">
              <a:rPr lang="en-US" smtClean="0"/>
              <a:t>9</a:t>
            </a:fld>
            <a:endParaRPr lang="en-US"/>
          </a:p>
        </p:txBody>
      </p:sp>
    </p:spTree>
    <p:extLst>
      <p:ext uri="{BB962C8B-B14F-4D97-AF65-F5344CB8AC3E}">
        <p14:creationId xmlns:p14="http://schemas.microsoft.com/office/powerpoint/2010/main" val="30398874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Sexual reproduction occurs when pollen travels from one flower to another flower’s stigmatic surface, here depicted as traveling on a bee. If the pollen grain is accepted by the stigma, it will grow a pollen tube down the style to the ovary where two sperm will fertilize the embryo and endosperm, which will develop into the seed. </a:t>
            </a:r>
          </a:p>
        </p:txBody>
      </p:sp>
      <p:sp>
        <p:nvSpPr>
          <p:cNvPr id="4" name="Slide Number Placeholder 3"/>
          <p:cNvSpPr>
            <a:spLocks noGrp="1"/>
          </p:cNvSpPr>
          <p:nvPr>
            <p:ph type="sldNum" sz="quarter" idx="5"/>
          </p:nvPr>
        </p:nvSpPr>
        <p:spPr/>
        <p:txBody>
          <a:bodyPr/>
          <a:lstStyle/>
          <a:p>
            <a:fld id="{BEA90C0B-A141-492B-9F85-A34D48A61CED}" type="slidenum">
              <a:rPr lang="en-US" smtClean="0"/>
              <a:t>10</a:t>
            </a:fld>
            <a:endParaRPr lang="en-US"/>
          </a:p>
        </p:txBody>
      </p:sp>
    </p:spTree>
    <p:extLst>
      <p:ext uri="{BB962C8B-B14F-4D97-AF65-F5344CB8AC3E}">
        <p14:creationId xmlns:p14="http://schemas.microsoft.com/office/powerpoint/2010/main" val="4010725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FEF2BAE-D47B-4799-A55B-87C301D9839B}" type="datetimeFigureOut">
              <a:rPr lang="en-US" smtClean="0"/>
              <a:t>3/12/2021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F5BC6A-1A17-4FC2-9E48-1811FEF7D896}" type="slidenum">
              <a:rPr lang="en-US" smtClean="0"/>
              <a:t>‹#›</a:t>
            </a:fld>
            <a:endParaRPr lang="en-US"/>
          </a:p>
        </p:txBody>
      </p:sp>
    </p:spTree>
    <p:extLst>
      <p:ext uri="{BB962C8B-B14F-4D97-AF65-F5344CB8AC3E}">
        <p14:creationId xmlns:p14="http://schemas.microsoft.com/office/powerpoint/2010/main" val="41286083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EF2BAE-D47B-4799-A55B-87C301D9839B}" type="datetimeFigureOut">
              <a:rPr lang="en-US" smtClean="0"/>
              <a:t>3/12/2021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F5BC6A-1A17-4FC2-9E48-1811FEF7D896}" type="slidenum">
              <a:rPr lang="en-US" smtClean="0"/>
              <a:t>‹#›</a:t>
            </a:fld>
            <a:endParaRPr lang="en-US"/>
          </a:p>
        </p:txBody>
      </p:sp>
    </p:spTree>
    <p:extLst>
      <p:ext uri="{BB962C8B-B14F-4D97-AF65-F5344CB8AC3E}">
        <p14:creationId xmlns:p14="http://schemas.microsoft.com/office/powerpoint/2010/main" val="1325221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EF2BAE-D47B-4799-A55B-87C301D9839B}" type="datetimeFigureOut">
              <a:rPr lang="en-US" smtClean="0"/>
              <a:t>3/12/2021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F5BC6A-1A17-4FC2-9E48-1811FEF7D896}" type="slidenum">
              <a:rPr lang="en-US" smtClean="0"/>
              <a:t>‹#›</a:t>
            </a:fld>
            <a:endParaRPr lang="en-US"/>
          </a:p>
        </p:txBody>
      </p:sp>
    </p:spTree>
    <p:extLst>
      <p:ext uri="{BB962C8B-B14F-4D97-AF65-F5344CB8AC3E}">
        <p14:creationId xmlns:p14="http://schemas.microsoft.com/office/powerpoint/2010/main" val="29112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EF2BAE-D47B-4799-A55B-87C301D9839B}" type="datetimeFigureOut">
              <a:rPr lang="en-US" smtClean="0"/>
              <a:t>3/12/2021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F5BC6A-1A17-4FC2-9E48-1811FEF7D896}" type="slidenum">
              <a:rPr lang="en-US" smtClean="0"/>
              <a:t>‹#›</a:t>
            </a:fld>
            <a:endParaRPr lang="en-US"/>
          </a:p>
        </p:txBody>
      </p:sp>
    </p:spTree>
    <p:extLst>
      <p:ext uri="{BB962C8B-B14F-4D97-AF65-F5344CB8AC3E}">
        <p14:creationId xmlns:p14="http://schemas.microsoft.com/office/powerpoint/2010/main" val="4251332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EF2BAE-D47B-4799-A55B-87C301D9839B}" type="datetimeFigureOut">
              <a:rPr lang="en-US" smtClean="0"/>
              <a:t>3/12/2021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F5BC6A-1A17-4FC2-9E48-1811FEF7D896}" type="slidenum">
              <a:rPr lang="en-US" smtClean="0"/>
              <a:t>‹#›</a:t>
            </a:fld>
            <a:endParaRPr lang="en-US"/>
          </a:p>
        </p:txBody>
      </p:sp>
    </p:spTree>
    <p:extLst>
      <p:ext uri="{BB962C8B-B14F-4D97-AF65-F5344CB8AC3E}">
        <p14:creationId xmlns:p14="http://schemas.microsoft.com/office/powerpoint/2010/main" val="594227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FEF2BAE-D47B-4799-A55B-87C301D9839B}" type="datetimeFigureOut">
              <a:rPr lang="en-US" smtClean="0"/>
              <a:t>3/12/2021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F5BC6A-1A17-4FC2-9E48-1811FEF7D896}" type="slidenum">
              <a:rPr lang="en-US" smtClean="0"/>
              <a:t>‹#›</a:t>
            </a:fld>
            <a:endParaRPr lang="en-US"/>
          </a:p>
        </p:txBody>
      </p:sp>
    </p:spTree>
    <p:extLst>
      <p:ext uri="{BB962C8B-B14F-4D97-AF65-F5344CB8AC3E}">
        <p14:creationId xmlns:p14="http://schemas.microsoft.com/office/powerpoint/2010/main" val="18257836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FEF2BAE-D47B-4799-A55B-87C301D9839B}" type="datetimeFigureOut">
              <a:rPr lang="en-US" smtClean="0"/>
              <a:t>3/12/2021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6F5BC6A-1A17-4FC2-9E48-1811FEF7D896}" type="slidenum">
              <a:rPr lang="en-US" smtClean="0"/>
              <a:t>‹#›</a:t>
            </a:fld>
            <a:endParaRPr lang="en-US"/>
          </a:p>
        </p:txBody>
      </p:sp>
    </p:spTree>
    <p:extLst>
      <p:ext uri="{BB962C8B-B14F-4D97-AF65-F5344CB8AC3E}">
        <p14:creationId xmlns:p14="http://schemas.microsoft.com/office/powerpoint/2010/main" val="2451469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FEF2BAE-D47B-4799-A55B-87C301D9839B}" type="datetimeFigureOut">
              <a:rPr lang="en-US" smtClean="0"/>
              <a:t>3/12/2021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F5BC6A-1A17-4FC2-9E48-1811FEF7D896}" type="slidenum">
              <a:rPr lang="en-US" smtClean="0"/>
              <a:t>‹#›</a:t>
            </a:fld>
            <a:endParaRPr lang="en-US"/>
          </a:p>
        </p:txBody>
      </p:sp>
    </p:spTree>
    <p:extLst>
      <p:ext uri="{BB962C8B-B14F-4D97-AF65-F5344CB8AC3E}">
        <p14:creationId xmlns:p14="http://schemas.microsoft.com/office/powerpoint/2010/main" val="2098194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EF2BAE-D47B-4799-A55B-87C301D9839B}" type="datetimeFigureOut">
              <a:rPr lang="en-US" smtClean="0"/>
              <a:t>3/12/2021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6F5BC6A-1A17-4FC2-9E48-1811FEF7D896}" type="slidenum">
              <a:rPr lang="en-US" smtClean="0"/>
              <a:t>‹#›</a:t>
            </a:fld>
            <a:endParaRPr lang="en-US"/>
          </a:p>
        </p:txBody>
      </p:sp>
    </p:spTree>
    <p:extLst>
      <p:ext uri="{BB962C8B-B14F-4D97-AF65-F5344CB8AC3E}">
        <p14:creationId xmlns:p14="http://schemas.microsoft.com/office/powerpoint/2010/main" val="945632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FEF2BAE-D47B-4799-A55B-87C301D9839B}" type="datetimeFigureOut">
              <a:rPr lang="en-US" smtClean="0"/>
              <a:t>3/12/2021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F5BC6A-1A17-4FC2-9E48-1811FEF7D896}" type="slidenum">
              <a:rPr lang="en-US" smtClean="0"/>
              <a:t>‹#›</a:t>
            </a:fld>
            <a:endParaRPr lang="en-US"/>
          </a:p>
        </p:txBody>
      </p:sp>
    </p:spTree>
    <p:extLst>
      <p:ext uri="{BB962C8B-B14F-4D97-AF65-F5344CB8AC3E}">
        <p14:creationId xmlns:p14="http://schemas.microsoft.com/office/powerpoint/2010/main" val="3737267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FEF2BAE-D47B-4799-A55B-87C301D9839B}" type="datetimeFigureOut">
              <a:rPr lang="en-US" smtClean="0"/>
              <a:t>3/12/2021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F5BC6A-1A17-4FC2-9E48-1811FEF7D896}" type="slidenum">
              <a:rPr lang="en-US" smtClean="0"/>
              <a:t>‹#›</a:t>
            </a:fld>
            <a:endParaRPr lang="en-US"/>
          </a:p>
        </p:txBody>
      </p:sp>
    </p:spTree>
    <p:extLst>
      <p:ext uri="{BB962C8B-B14F-4D97-AF65-F5344CB8AC3E}">
        <p14:creationId xmlns:p14="http://schemas.microsoft.com/office/powerpoint/2010/main" val="1802079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EF2BAE-D47B-4799-A55B-87C301D9839B}" type="datetimeFigureOut">
              <a:rPr lang="en-US" smtClean="0"/>
              <a:t>3/12/2021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F5BC6A-1A17-4FC2-9E48-1811FEF7D896}" type="slidenum">
              <a:rPr lang="en-US" smtClean="0"/>
              <a:t>‹#›</a:t>
            </a:fld>
            <a:endParaRPr lang="en-US"/>
          </a:p>
        </p:txBody>
      </p:sp>
    </p:spTree>
    <p:extLst>
      <p:ext uri="{BB962C8B-B14F-4D97-AF65-F5344CB8AC3E}">
        <p14:creationId xmlns:p14="http://schemas.microsoft.com/office/powerpoint/2010/main" val="2785828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ucanr.edu/sites/PollenNation/Meet_The_Pollinators/Wind/"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9.gif"/><Relationship Id="rId5" Type="http://schemas.openxmlformats.org/officeDocument/2006/relationships/hyperlink" Target="http://www-plb.ucdavis.edu/labs/rost/Rice/reproduction/flower/flower.html" TargetMode="External"/><Relationship Id="rId4" Type="http://schemas.openxmlformats.org/officeDocument/2006/relationships/hyperlink" Target="https://www.fs.fed.us/wildflowers/pollinators/wind.shtml"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sciencing.com/water-pollinated-plants-13428273.html"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hyperlink" Target="https://www.fs.fed.us/wildflowers/pollinators/wind.s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www.wxpr.org/post/pollinating-rare-plant-species-hand-pays#stream/0"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6.gif"/></Relationships>
</file>

<file path=ppt/slides/_rels/slide17.xml.rels><?xml version="1.0" encoding="UTF-8" standalone="yes"?>
<Relationships xmlns="http://schemas.openxmlformats.org/package/2006/relationships"><Relationship Id="rId3" Type="http://schemas.openxmlformats.org/officeDocument/2006/relationships/hyperlink" Target="https://ucanr.edu/sites/PollenNation/Meet_The_Pollinators/Wind/"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hyperlink" Target="https://www.nrcs.usda.gov/wps/portal/nrcs/main/national/plantsanimals/pollinate/" TargetMode="External"/><Relationship Id="rId4" Type="http://schemas.openxmlformats.org/officeDocument/2006/relationships/hyperlink" Target="https://www.fs.fed.us/wildflowers/pollinators/animals/index.s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video" Target="https://www.youtube.com/embed/SZrTndD1H10?feature=oembed" TargetMode="External"/><Relationship Id="rId5" Type="http://schemas.openxmlformats.org/officeDocument/2006/relationships/image" Target="../media/image19.jpe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hyperlink" Target="https://www.huffpost.com/entry/humans-bees-china_n_570404b3e4b083f5c6092ba9" TargetMode="External"/><Relationship Id="rId7" Type="http://schemas.openxmlformats.org/officeDocument/2006/relationships/image" Target="../media/image22.gif"/><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hyperlink" Target="https://www.growingproduce.com/fruits/bee-free-how-growers-can-pollinate-with-drones/"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 to Pollination Ecology</a:t>
            </a:r>
          </a:p>
        </p:txBody>
      </p:sp>
      <p:sp>
        <p:nvSpPr>
          <p:cNvPr id="3" name="Subtitle 2"/>
          <p:cNvSpPr>
            <a:spLocks noGrp="1"/>
          </p:cNvSpPr>
          <p:nvPr>
            <p:ph type="subTitle" idx="1"/>
          </p:nvPr>
        </p:nvSpPr>
        <p:spPr/>
        <p:txBody>
          <a:bodyPr/>
          <a:lstStyle/>
          <a:p>
            <a:r>
              <a:rPr lang="en-US" dirty="0"/>
              <a:t>Lecture 1, Kate Borchardt</a:t>
            </a:r>
          </a:p>
        </p:txBody>
      </p:sp>
    </p:spTree>
    <p:extLst>
      <p:ext uri="{BB962C8B-B14F-4D97-AF65-F5344CB8AC3E}">
        <p14:creationId xmlns:p14="http://schemas.microsoft.com/office/powerpoint/2010/main" val="9270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Flower Structure | BioNinj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812" y="1218612"/>
            <a:ext cx="8877059" cy="56393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Flower Structure | BioNinj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3631" y="4135657"/>
            <a:ext cx="4008369" cy="254642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txBox="1">
            <a:spLocks/>
          </p:cNvSpPr>
          <p:nvPr/>
        </p:nvSpPr>
        <p:spPr>
          <a:xfrm>
            <a:off x="873755" y="37971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Pollination Overview</a:t>
            </a:r>
          </a:p>
        </p:txBody>
      </p:sp>
      <p:grpSp>
        <p:nvGrpSpPr>
          <p:cNvPr id="13" name="Group 12"/>
          <p:cNvGrpSpPr/>
          <p:nvPr/>
        </p:nvGrpSpPr>
        <p:grpSpPr>
          <a:xfrm>
            <a:off x="13904633" y="4346500"/>
            <a:ext cx="490892" cy="447338"/>
            <a:chOff x="2553158" y="3593558"/>
            <a:chExt cx="1185984" cy="1015591"/>
          </a:xfrm>
        </p:grpSpPr>
        <p:sp>
          <p:nvSpPr>
            <p:cNvPr id="14" name="Trapezoid 13"/>
            <p:cNvSpPr/>
            <p:nvPr/>
          </p:nvSpPr>
          <p:spPr>
            <a:xfrm flipV="1">
              <a:off x="2815154" y="4163943"/>
              <a:ext cx="591811" cy="147120"/>
            </a:xfrm>
            <a:prstGeom prst="trapezoid">
              <a:avLst>
                <a:gd name="adj" fmla="val 36365"/>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n>
                  <a:solidFill>
                    <a:sysClr val="windowText" lastClr="000000"/>
                  </a:solidFill>
                </a:ln>
                <a:effectLst>
                  <a:outerShdw blurRad="38100" dist="38100" dir="2700000" algn="tl">
                    <a:srgbClr val="000000">
                      <a:alpha val="43137"/>
                    </a:srgbClr>
                  </a:outerShdw>
                </a:effectLst>
              </a:endParaRPr>
            </a:p>
          </p:txBody>
        </p:sp>
        <p:sp>
          <p:nvSpPr>
            <p:cNvPr id="15" name="Trapezoid 14"/>
            <p:cNvSpPr/>
            <p:nvPr/>
          </p:nvSpPr>
          <p:spPr>
            <a:xfrm>
              <a:off x="2815153" y="3899161"/>
              <a:ext cx="591811" cy="167109"/>
            </a:xfrm>
            <a:prstGeom prst="trapezoid">
              <a:avLst>
                <a:gd name="adj" fmla="val 65626"/>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n>
                  <a:solidFill>
                    <a:sysClr val="windowText" lastClr="000000"/>
                  </a:solidFill>
                </a:ln>
                <a:effectLst>
                  <a:outerShdw blurRad="38100" dist="38100" dir="2700000" algn="tl">
                    <a:srgbClr val="000000">
                      <a:alpha val="43137"/>
                    </a:srgbClr>
                  </a:outerShdw>
                </a:effectLst>
              </a:endParaRPr>
            </a:p>
          </p:txBody>
        </p:sp>
        <p:grpSp>
          <p:nvGrpSpPr>
            <p:cNvPr id="16" name="Group 15"/>
            <p:cNvGrpSpPr/>
            <p:nvPr/>
          </p:nvGrpSpPr>
          <p:grpSpPr>
            <a:xfrm rot="18377967">
              <a:off x="2638354" y="3508362"/>
              <a:ext cx="1015591" cy="1185984"/>
              <a:chOff x="3536771" y="1544904"/>
              <a:chExt cx="1370970" cy="1649104"/>
            </a:xfrm>
          </p:grpSpPr>
          <p:sp>
            <p:nvSpPr>
              <p:cNvPr id="17" name="Trapezoid 16"/>
              <p:cNvSpPr/>
              <p:nvPr/>
            </p:nvSpPr>
            <p:spPr>
              <a:xfrm rot="3222033" flipV="1">
                <a:off x="3531105" y="2511678"/>
                <a:ext cx="682133" cy="140116"/>
              </a:xfrm>
              <a:prstGeom prst="trapezoid">
                <a:avLst>
                  <a:gd name="adj" fmla="val 36195"/>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n>
                    <a:solidFill>
                      <a:sysClr val="windowText" lastClr="000000"/>
                    </a:solidFill>
                  </a:ln>
                  <a:effectLst>
                    <a:outerShdw blurRad="38100" dist="38100" dir="2700000" algn="tl">
                      <a:srgbClr val="000000">
                        <a:alpha val="43137"/>
                      </a:srgbClr>
                    </a:outerShdw>
                  </a:effectLst>
                </a:endParaRPr>
              </a:p>
            </p:txBody>
          </p:sp>
          <p:sp>
            <p:nvSpPr>
              <p:cNvPr id="18" name="Isosceles Triangle 17"/>
              <p:cNvSpPr/>
              <p:nvPr/>
            </p:nvSpPr>
            <p:spPr>
              <a:xfrm rot="14022033">
                <a:off x="3513731" y="2603047"/>
                <a:ext cx="465046" cy="157307"/>
              </a:xfrm>
              <a:prstGeom prst="triangl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n>
                    <a:solidFill>
                      <a:sysClr val="windowText" lastClr="000000"/>
                    </a:solidFill>
                  </a:ln>
                  <a:effectLst>
                    <a:outerShdw blurRad="38100" dist="38100" dir="2700000" algn="tl">
                      <a:srgbClr val="000000">
                        <a:alpha val="43137"/>
                      </a:srgbClr>
                    </a:outerShdw>
                  </a:effectLst>
                </a:endParaRPr>
              </a:p>
            </p:txBody>
          </p:sp>
          <p:sp>
            <p:nvSpPr>
              <p:cNvPr id="19" name="Oval 18"/>
              <p:cNvSpPr/>
              <p:nvPr/>
            </p:nvSpPr>
            <p:spPr>
              <a:xfrm rot="14061839">
                <a:off x="3698752" y="1922656"/>
                <a:ext cx="820781" cy="94672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n>
                    <a:solidFill>
                      <a:sysClr val="windowText" lastClr="000000"/>
                    </a:solidFill>
                  </a:ln>
                  <a:effectLst>
                    <a:outerShdw blurRad="38100" dist="38100" dir="2700000" algn="tl">
                      <a:srgbClr val="000000">
                        <a:alpha val="43137"/>
                      </a:srgbClr>
                    </a:outerShdw>
                  </a:effectLst>
                </a:endParaRPr>
              </a:p>
            </p:txBody>
          </p:sp>
          <p:sp>
            <p:nvSpPr>
              <p:cNvPr id="20" name="Oval 19"/>
              <p:cNvSpPr/>
              <p:nvPr/>
            </p:nvSpPr>
            <p:spPr>
              <a:xfrm rot="19470823">
                <a:off x="4376461" y="1819119"/>
                <a:ext cx="308220" cy="551682"/>
              </a:xfrm>
              <a:prstGeom prst="ellips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n>
                    <a:solidFill>
                      <a:sysClr val="windowText" lastClr="000000"/>
                    </a:solidFill>
                  </a:ln>
                  <a:effectLst>
                    <a:outerShdw blurRad="38100" dist="38100" dir="2700000" algn="tl">
                      <a:srgbClr val="000000">
                        <a:alpha val="43137"/>
                      </a:srgbClr>
                    </a:outerShdw>
                  </a:effectLst>
                </a:endParaRPr>
              </a:p>
            </p:txBody>
          </p:sp>
          <p:sp>
            <p:nvSpPr>
              <p:cNvPr id="21" name="Trapezoid 20"/>
              <p:cNvSpPr/>
              <p:nvPr/>
            </p:nvSpPr>
            <p:spPr>
              <a:xfrm rot="3222033" flipV="1">
                <a:off x="3627653" y="2495813"/>
                <a:ext cx="702243" cy="56048"/>
              </a:xfrm>
              <a:prstGeom prst="trapezoid">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n>
                    <a:solidFill>
                      <a:sysClr val="windowText" lastClr="000000"/>
                    </a:solidFill>
                  </a:ln>
                  <a:effectLst>
                    <a:outerShdw blurRad="38100" dist="38100" dir="2700000" algn="tl">
                      <a:srgbClr val="000000">
                        <a:alpha val="43137"/>
                      </a:srgbClr>
                    </a:outerShdw>
                  </a:effectLst>
                </a:endParaRPr>
              </a:p>
            </p:txBody>
          </p:sp>
          <p:sp>
            <p:nvSpPr>
              <p:cNvPr id="22" name="Trapezoid 21"/>
              <p:cNvSpPr/>
              <p:nvPr/>
            </p:nvSpPr>
            <p:spPr>
              <a:xfrm rot="3222033">
                <a:off x="3782269" y="2268140"/>
                <a:ext cx="810936" cy="144655"/>
              </a:xfrm>
              <a:prstGeom prst="trapezoid">
                <a:avLst>
                  <a:gd name="adj" fmla="val 12945"/>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n>
                    <a:solidFill>
                      <a:sysClr val="windowText" lastClr="000000"/>
                    </a:solidFill>
                  </a:ln>
                  <a:effectLst>
                    <a:outerShdw blurRad="38100" dist="38100" dir="2700000" algn="tl">
                      <a:srgbClr val="000000">
                        <a:alpha val="43137"/>
                      </a:srgbClr>
                    </a:outerShdw>
                  </a:effectLst>
                </a:endParaRPr>
              </a:p>
            </p:txBody>
          </p:sp>
          <p:sp>
            <p:nvSpPr>
              <p:cNvPr id="23" name="Oval 22"/>
              <p:cNvSpPr/>
              <p:nvPr/>
            </p:nvSpPr>
            <p:spPr>
              <a:xfrm rot="10800000">
                <a:off x="4315681" y="2657363"/>
                <a:ext cx="217639" cy="3475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n>
                    <a:solidFill>
                      <a:sysClr val="windowText" lastClr="000000"/>
                    </a:solidFill>
                  </a:ln>
                  <a:effectLst>
                    <a:outerShdw blurRad="38100" dist="38100" dir="2700000" algn="tl">
                      <a:srgbClr val="000000">
                        <a:alpha val="43137"/>
                      </a:srgbClr>
                    </a:outerShdw>
                  </a:effectLst>
                </a:endParaRPr>
              </a:p>
            </p:txBody>
          </p:sp>
          <p:sp>
            <p:nvSpPr>
              <p:cNvPr id="24" name="Oval 23"/>
              <p:cNvSpPr/>
              <p:nvPr/>
            </p:nvSpPr>
            <p:spPr>
              <a:xfrm rot="10800000">
                <a:off x="4412886" y="2538689"/>
                <a:ext cx="351768" cy="65531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n>
                    <a:solidFill>
                      <a:sysClr val="windowText" lastClr="000000"/>
                    </a:solidFill>
                  </a:ln>
                  <a:effectLst>
                    <a:outerShdw blurRad="38100" dist="38100" dir="2700000" algn="tl">
                      <a:srgbClr val="000000">
                        <a:alpha val="43137"/>
                      </a:srgbClr>
                    </a:outerShdw>
                  </a:effectLst>
                </a:endParaRPr>
              </a:p>
            </p:txBody>
          </p:sp>
          <p:grpSp>
            <p:nvGrpSpPr>
              <p:cNvPr id="25" name="Group 24"/>
              <p:cNvGrpSpPr/>
              <p:nvPr/>
            </p:nvGrpSpPr>
            <p:grpSpPr>
              <a:xfrm rot="16200000">
                <a:off x="3604103" y="1477572"/>
                <a:ext cx="503449" cy="638114"/>
                <a:chOff x="4579241" y="2897079"/>
                <a:chExt cx="503449" cy="638114"/>
              </a:xfrm>
            </p:grpSpPr>
            <p:sp>
              <p:nvSpPr>
                <p:cNvPr id="28" name="Oval 27"/>
                <p:cNvSpPr/>
                <p:nvPr/>
              </p:nvSpPr>
              <p:spPr>
                <a:xfrm rot="11722560">
                  <a:off x="4579241" y="3011960"/>
                  <a:ext cx="251706" cy="33838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n>
                      <a:solidFill>
                        <a:sysClr val="windowText" lastClr="000000"/>
                      </a:solidFill>
                    </a:ln>
                    <a:effectLst>
                      <a:outerShdw blurRad="38100" dist="38100" dir="2700000" algn="tl">
                        <a:srgbClr val="000000">
                          <a:alpha val="43137"/>
                        </a:srgbClr>
                      </a:outerShdw>
                    </a:effectLst>
                  </a:endParaRPr>
                </a:p>
              </p:txBody>
            </p:sp>
            <p:sp>
              <p:nvSpPr>
                <p:cNvPr id="29" name="Oval 28"/>
                <p:cNvSpPr/>
                <p:nvPr/>
              </p:nvSpPr>
              <p:spPr>
                <a:xfrm rot="11722560">
                  <a:off x="4675859" y="2897079"/>
                  <a:ext cx="406831" cy="63811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n>
                      <a:solidFill>
                        <a:sysClr val="windowText" lastClr="000000"/>
                      </a:solidFill>
                    </a:ln>
                    <a:effectLst>
                      <a:outerShdw blurRad="38100" dist="38100" dir="2700000" algn="tl">
                        <a:srgbClr val="000000">
                          <a:alpha val="43137"/>
                        </a:srgbClr>
                      </a:outerShdw>
                    </a:effectLst>
                  </a:endParaRPr>
                </a:p>
              </p:txBody>
            </p:sp>
          </p:grpSp>
          <p:cxnSp>
            <p:nvCxnSpPr>
              <p:cNvPr id="26" name="Straight Connector 25"/>
              <p:cNvCxnSpPr>
                <a:stCxn id="20" idx="7"/>
              </p:cNvCxnSpPr>
              <p:nvPr/>
            </p:nvCxnSpPr>
            <p:spPr>
              <a:xfrm rot="3222033" flipH="1" flipV="1">
                <a:off x="4330741" y="1700169"/>
                <a:ext cx="280957" cy="606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20" idx="5"/>
              </p:cNvCxnSpPr>
              <p:nvPr/>
            </p:nvCxnSpPr>
            <p:spPr>
              <a:xfrm>
                <a:off x="4732528" y="2190519"/>
                <a:ext cx="175213" cy="1592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1" name="24-Point Star 30"/>
          <p:cNvSpPr/>
          <p:nvPr/>
        </p:nvSpPr>
        <p:spPr>
          <a:xfrm>
            <a:off x="9487154" y="4793838"/>
            <a:ext cx="341194" cy="300250"/>
          </a:xfrm>
          <a:prstGeom prst="star24">
            <a:avLst/>
          </a:prstGeom>
          <a:solidFill>
            <a:srgbClr val="FF99FF"/>
          </a:solidFill>
          <a:ln w="9525">
            <a:solidFill>
              <a:srgbClr val="CC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24-Point Star 31"/>
          <p:cNvSpPr/>
          <p:nvPr/>
        </p:nvSpPr>
        <p:spPr>
          <a:xfrm>
            <a:off x="9161936" y="5061853"/>
            <a:ext cx="341194" cy="300250"/>
          </a:xfrm>
          <a:prstGeom prst="star24">
            <a:avLst/>
          </a:prstGeom>
          <a:solidFill>
            <a:srgbClr val="FF99FF"/>
          </a:solidFill>
          <a:ln w="9525">
            <a:solidFill>
              <a:srgbClr val="CC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p:nvGrpSpPr>
        <p:grpSpPr>
          <a:xfrm>
            <a:off x="10549351" y="4389272"/>
            <a:ext cx="490892" cy="554691"/>
            <a:chOff x="9266830" y="4904413"/>
            <a:chExt cx="490892" cy="554691"/>
          </a:xfrm>
        </p:grpSpPr>
        <p:grpSp>
          <p:nvGrpSpPr>
            <p:cNvPr id="33" name="Group 32"/>
            <p:cNvGrpSpPr/>
            <p:nvPr/>
          </p:nvGrpSpPr>
          <p:grpSpPr>
            <a:xfrm>
              <a:off x="9266830" y="4904413"/>
              <a:ext cx="490892" cy="447338"/>
              <a:chOff x="2553158" y="3593558"/>
              <a:chExt cx="1185984" cy="1015591"/>
            </a:xfrm>
          </p:grpSpPr>
          <p:sp>
            <p:nvSpPr>
              <p:cNvPr id="34" name="Trapezoid 33"/>
              <p:cNvSpPr/>
              <p:nvPr/>
            </p:nvSpPr>
            <p:spPr>
              <a:xfrm flipV="1">
                <a:off x="2815154" y="4163943"/>
                <a:ext cx="591811" cy="147120"/>
              </a:xfrm>
              <a:prstGeom prst="trapezoid">
                <a:avLst>
                  <a:gd name="adj" fmla="val 36365"/>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n>
                    <a:solidFill>
                      <a:sysClr val="windowText" lastClr="000000"/>
                    </a:solidFill>
                  </a:ln>
                  <a:effectLst>
                    <a:outerShdw blurRad="38100" dist="38100" dir="2700000" algn="tl">
                      <a:srgbClr val="000000">
                        <a:alpha val="43137"/>
                      </a:srgbClr>
                    </a:outerShdw>
                  </a:effectLst>
                </a:endParaRPr>
              </a:p>
            </p:txBody>
          </p:sp>
          <p:sp>
            <p:nvSpPr>
              <p:cNvPr id="35" name="Trapezoid 34"/>
              <p:cNvSpPr/>
              <p:nvPr/>
            </p:nvSpPr>
            <p:spPr>
              <a:xfrm>
                <a:off x="2815153" y="3899161"/>
                <a:ext cx="591811" cy="167109"/>
              </a:xfrm>
              <a:prstGeom prst="trapezoid">
                <a:avLst>
                  <a:gd name="adj" fmla="val 65626"/>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n>
                    <a:solidFill>
                      <a:sysClr val="windowText" lastClr="000000"/>
                    </a:solidFill>
                  </a:ln>
                  <a:effectLst>
                    <a:outerShdw blurRad="38100" dist="38100" dir="2700000" algn="tl">
                      <a:srgbClr val="000000">
                        <a:alpha val="43137"/>
                      </a:srgbClr>
                    </a:outerShdw>
                  </a:effectLst>
                </a:endParaRPr>
              </a:p>
            </p:txBody>
          </p:sp>
          <p:grpSp>
            <p:nvGrpSpPr>
              <p:cNvPr id="36" name="Group 35"/>
              <p:cNvGrpSpPr/>
              <p:nvPr/>
            </p:nvGrpSpPr>
            <p:grpSpPr>
              <a:xfrm rot="18377967">
                <a:off x="2638354" y="3508362"/>
                <a:ext cx="1015591" cy="1185984"/>
                <a:chOff x="3536771" y="1544904"/>
                <a:chExt cx="1370970" cy="1649104"/>
              </a:xfrm>
            </p:grpSpPr>
            <p:sp>
              <p:nvSpPr>
                <p:cNvPr id="37" name="Trapezoid 36"/>
                <p:cNvSpPr/>
                <p:nvPr/>
              </p:nvSpPr>
              <p:spPr>
                <a:xfrm rot="3222033" flipV="1">
                  <a:off x="3531105" y="2511678"/>
                  <a:ext cx="682133" cy="140116"/>
                </a:xfrm>
                <a:prstGeom prst="trapezoid">
                  <a:avLst>
                    <a:gd name="adj" fmla="val 36195"/>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n>
                      <a:solidFill>
                        <a:sysClr val="windowText" lastClr="000000"/>
                      </a:solidFill>
                    </a:ln>
                    <a:effectLst>
                      <a:outerShdw blurRad="38100" dist="38100" dir="2700000" algn="tl">
                        <a:srgbClr val="000000">
                          <a:alpha val="43137"/>
                        </a:srgbClr>
                      </a:outerShdw>
                    </a:effectLst>
                  </a:endParaRPr>
                </a:p>
              </p:txBody>
            </p:sp>
            <p:sp>
              <p:nvSpPr>
                <p:cNvPr id="38" name="Isosceles Triangle 37"/>
                <p:cNvSpPr/>
                <p:nvPr/>
              </p:nvSpPr>
              <p:spPr>
                <a:xfrm rot="14022033">
                  <a:off x="3513731" y="2603047"/>
                  <a:ext cx="465046" cy="157307"/>
                </a:xfrm>
                <a:prstGeom prst="triangl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n>
                      <a:solidFill>
                        <a:sysClr val="windowText" lastClr="000000"/>
                      </a:solidFill>
                    </a:ln>
                    <a:effectLst>
                      <a:outerShdw blurRad="38100" dist="38100" dir="2700000" algn="tl">
                        <a:srgbClr val="000000">
                          <a:alpha val="43137"/>
                        </a:srgbClr>
                      </a:outerShdw>
                    </a:effectLst>
                  </a:endParaRPr>
                </a:p>
              </p:txBody>
            </p:sp>
            <p:sp>
              <p:nvSpPr>
                <p:cNvPr id="39" name="Oval 38"/>
                <p:cNvSpPr/>
                <p:nvPr/>
              </p:nvSpPr>
              <p:spPr>
                <a:xfrm rot="14061839">
                  <a:off x="3698752" y="1922656"/>
                  <a:ext cx="820781" cy="94672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n>
                      <a:solidFill>
                        <a:sysClr val="windowText" lastClr="000000"/>
                      </a:solidFill>
                    </a:ln>
                    <a:effectLst>
                      <a:outerShdw blurRad="38100" dist="38100" dir="2700000" algn="tl">
                        <a:srgbClr val="000000">
                          <a:alpha val="43137"/>
                        </a:srgbClr>
                      </a:outerShdw>
                    </a:effectLst>
                  </a:endParaRPr>
                </a:p>
              </p:txBody>
            </p:sp>
            <p:sp>
              <p:nvSpPr>
                <p:cNvPr id="40" name="Oval 39"/>
                <p:cNvSpPr/>
                <p:nvPr/>
              </p:nvSpPr>
              <p:spPr>
                <a:xfrm rot="19470823">
                  <a:off x="4376461" y="1819119"/>
                  <a:ext cx="308220" cy="551682"/>
                </a:xfrm>
                <a:prstGeom prst="ellips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n>
                      <a:solidFill>
                        <a:sysClr val="windowText" lastClr="000000"/>
                      </a:solidFill>
                    </a:ln>
                    <a:effectLst>
                      <a:outerShdw blurRad="38100" dist="38100" dir="2700000" algn="tl">
                        <a:srgbClr val="000000">
                          <a:alpha val="43137"/>
                        </a:srgbClr>
                      </a:outerShdw>
                    </a:effectLst>
                  </a:endParaRPr>
                </a:p>
              </p:txBody>
            </p:sp>
            <p:sp>
              <p:nvSpPr>
                <p:cNvPr id="41" name="Trapezoid 40"/>
                <p:cNvSpPr/>
                <p:nvPr/>
              </p:nvSpPr>
              <p:spPr>
                <a:xfrm rot="3222033" flipV="1">
                  <a:off x="3627653" y="2495813"/>
                  <a:ext cx="702243" cy="56048"/>
                </a:xfrm>
                <a:prstGeom prst="trapezoid">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n>
                      <a:solidFill>
                        <a:sysClr val="windowText" lastClr="000000"/>
                      </a:solidFill>
                    </a:ln>
                    <a:effectLst>
                      <a:outerShdw blurRad="38100" dist="38100" dir="2700000" algn="tl">
                        <a:srgbClr val="000000">
                          <a:alpha val="43137"/>
                        </a:srgbClr>
                      </a:outerShdw>
                    </a:effectLst>
                  </a:endParaRPr>
                </a:p>
              </p:txBody>
            </p:sp>
            <p:sp>
              <p:nvSpPr>
                <p:cNvPr id="42" name="Trapezoid 41"/>
                <p:cNvSpPr/>
                <p:nvPr/>
              </p:nvSpPr>
              <p:spPr>
                <a:xfrm rot="3222033">
                  <a:off x="3782269" y="2268140"/>
                  <a:ext cx="810936" cy="144655"/>
                </a:xfrm>
                <a:prstGeom prst="trapezoid">
                  <a:avLst>
                    <a:gd name="adj" fmla="val 12945"/>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n>
                      <a:solidFill>
                        <a:sysClr val="windowText" lastClr="000000"/>
                      </a:solidFill>
                    </a:ln>
                    <a:effectLst>
                      <a:outerShdw blurRad="38100" dist="38100" dir="2700000" algn="tl">
                        <a:srgbClr val="000000">
                          <a:alpha val="43137"/>
                        </a:srgbClr>
                      </a:outerShdw>
                    </a:effectLst>
                  </a:endParaRPr>
                </a:p>
              </p:txBody>
            </p:sp>
            <p:sp>
              <p:nvSpPr>
                <p:cNvPr id="43" name="Oval 42"/>
                <p:cNvSpPr/>
                <p:nvPr/>
              </p:nvSpPr>
              <p:spPr>
                <a:xfrm rot="10800000">
                  <a:off x="4315681" y="2657363"/>
                  <a:ext cx="217639" cy="3475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n>
                      <a:solidFill>
                        <a:sysClr val="windowText" lastClr="000000"/>
                      </a:solidFill>
                    </a:ln>
                    <a:effectLst>
                      <a:outerShdw blurRad="38100" dist="38100" dir="2700000" algn="tl">
                        <a:srgbClr val="000000">
                          <a:alpha val="43137"/>
                        </a:srgbClr>
                      </a:outerShdw>
                    </a:effectLst>
                  </a:endParaRPr>
                </a:p>
              </p:txBody>
            </p:sp>
            <p:sp>
              <p:nvSpPr>
                <p:cNvPr id="44" name="Oval 43"/>
                <p:cNvSpPr/>
                <p:nvPr/>
              </p:nvSpPr>
              <p:spPr>
                <a:xfrm rot="10800000">
                  <a:off x="4412886" y="2538689"/>
                  <a:ext cx="351768" cy="65531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n>
                      <a:solidFill>
                        <a:sysClr val="windowText" lastClr="000000"/>
                      </a:solidFill>
                    </a:ln>
                    <a:effectLst>
                      <a:outerShdw blurRad="38100" dist="38100" dir="2700000" algn="tl">
                        <a:srgbClr val="000000">
                          <a:alpha val="43137"/>
                        </a:srgbClr>
                      </a:outerShdw>
                    </a:effectLst>
                  </a:endParaRPr>
                </a:p>
              </p:txBody>
            </p:sp>
            <p:grpSp>
              <p:nvGrpSpPr>
                <p:cNvPr id="45" name="Group 44"/>
                <p:cNvGrpSpPr/>
                <p:nvPr/>
              </p:nvGrpSpPr>
              <p:grpSpPr>
                <a:xfrm rot="16200000">
                  <a:off x="3604103" y="1477572"/>
                  <a:ext cx="503449" cy="638114"/>
                  <a:chOff x="4579241" y="2897079"/>
                  <a:chExt cx="503449" cy="638114"/>
                </a:xfrm>
              </p:grpSpPr>
              <p:sp>
                <p:nvSpPr>
                  <p:cNvPr id="48" name="Oval 47"/>
                  <p:cNvSpPr/>
                  <p:nvPr/>
                </p:nvSpPr>
                <p:spPr>
                  <a:xfrm rot="11722560">
                    <a:off x="4579241" y="3011960"/>
                    <a:ext cx="251706" cy="33838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n>
                        <a:solidFill>
                          <a:sysClr val="windowText" lastClr="000000"/>
                        </a:solidFill>
                      </a:ln>
                      <a:effectLst>
                        <a:outerShdw blurRad="38100" dist="38100" dir="2700000" algn="tl">
                          <a:srgbClr val="000000">
                            <a:alpha val="43137"/>
                          </a:srgbClr>
                        </a:outerShdw>
                      </a:effectLst>
                    </a:endParaRPr>
                  </a:p>
                </p:txBody>
              </p:sp>
              <p:sp>
                <p:nvSpPr>
                  <p:cNvPr id="49" name="Oval 48"/>
                  <p:cNvSpPr/>
                  <p:nvPr/>
                </p:nvSpPr>
                <p:spPr>
                  <a:xfrm rot="11722560">
                    <a:off x="4675859" y="2897079"/>
                    <a:ext cx="406831" cy="63811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n>
                        <a:solidFill>
                          <a:sysClr val="windowText" lastClr="000000"/>
                        </a:solidFill>
                      </a:ln>
                      <a:effectLst>
                        <a:outerShdw blurRad="38100" dist="38100" dir="2700000" algn="tl">
                          <a:srgbClr val="000000">
                            <a:alpha val="43137"/>
                          </a:srgbClr>
                        </a:outerShdw>
                      </a:effectLst>
                    </a:endParaRPr>
                  </a:p>
                </p:txBody>
              </p:sp>
            </p:grpSp>
            <p:cxnSp>
              <p:nvCxnSpPr>
                <p:cNvPr id="46" name="Straight Connector 45"/>
                <p:cNvCxnSpPr>
                  <a:stCxn id="40" idx="7"/>
                </p:cNvCxnSpPr>
                <p:nvPr/>
              </p:nvCxnSpPr>
              <p:spPr>
                <a:xfrm rot="3222033" flipH="1" flipV="1">
                  <a:off x="4330741" y="1700169"/>
                  <a:ext cx="280957" cy="606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40" idx="5"/>
                </p:cNvCxnSpPr>
                <p:nvPr/>
              </p:nvCxnSpPr>
              <p:spPr>
                <a:xfrm>
                  <a:off x="4732528" y="2190519"/>
                  <a:ext cx="175213" cy="1592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1" name="24-Point Star 10"/>
            <p:cNvSpPr/>
            <p:nvPr/>
          </p:nvSpPr>
          <p:spPr>
            <a:xfrm>
              <a:off x="9266830" y="5158854"/>
              <a:ext cx="341194" cy="300250"/>
            </a:xfrm>
            <a:prstGeom prst="star24">
              <a:avLst/>
            </a:prstGeom>
            <a:solidFill>
              <a:srgbClr val="FF99FF"/>
            </a:solidFill>
            <a:ln w="9525">
              <a:solidFill>
                <a:srgbClr val="CC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p:cNvGrpSpPr/>
          <p:nvPr/>
        </p:nvGrpSpPr>
        <p:grpSpPr>
          <a:xfrm>
            <a:off x="4399895" y="1042491"/>
            <a:ext cx="490892" cy="447338"/>
            <a:chOff x="2553158" y="3593558"/>
            <a:chExt cx="1185984" cy="1015591"/>
          </a:xfrm>
        </p:grpSpPr>
        <p:sp>
          <p:nvSpPr>
            <p:cNvPr id="52" name="Trapezoid 51"/>
            <p:cNvSpPr/>
            <p:nvPr/>
          </p:nvSpPr>
          <p:spPr>
            <a:xfrm flipV="1">
              <a:off x="2815154" y="4163943"/>
              <a:ext cx="591811" cy="147120"/>
            </a:xfrm>
            <a:prstGeom prst="trapezoid">
              <a:avLst>
                <a:gd name="adj" fmla="val 36365"/>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n>
                  <a:solidFill>
                    <a:sysClr val="windowText" lastClr="000000"/>
                  </a:solidFill>
                </a:ln>
                <a:effectLst>
                  <a:outerShdw blurRad="38100" dist="38100" dir="2700000" algn="tl">
                    <a:srgbClr val="000000">
                      <a:alpha val="43137"/>
                    </a:srgbClr>
                  </a:outerShdw>
                </a:effectLst>
              </a:endParaRPr>
            </a:p>
          </p:txBody>
        </p:sp>
        <p:sp>
          <p:nvSpPr>
            <p:cNvPr id="53" name="Trapezoid 52"/>
            <p:cNvSpPr/>
            <p:nvPr/>
          </p:nvSpPr>
          <p:spPr>
            <a:xfrm>
              <a:off x="2815153" y="3899161"/>
              <a:ext cx="591811" cy="167109"/>
            </a:xfrm>
            <a:prstGeom prst="trapezoid">
              <a:avLst>
                <a:gd name="adj" fmla="val 65626"/>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n>
                  <a:solidFill>
                    <a:sysClr val="windowText" lastClr="000000"/>
                  </a:solidFill>
                </a:ln>
                <a:effectLst>
                  <a:outerShdw blurRad="38100" dist="38100" dir="2700000" algn="tl">
                    <a:srgbClr val="000000">
                      <a:alpha val="43137"/>
                    </a:srgbClr>
                  </a:outerShdw>
                </a:effectLst>
              </a:endParaRPr>
            </a:p>
          </p:txBody>
        </p:sp>
        <p:grpSp>
          <p:nvGrpSpPr>
            <p:cNvPr id="54" name="Group 53"/>
            <p:cNvGrpSpPr/>
            <p:nvPr/>
          </p:nvGrpSpPr>
          <p:grpSpPr>
            <a:xfrm rot="18377967">
              <a:off x="2638354" y="3508362"/>
              <a:ext cx="1015591" cy="1185984"/>
              <a:chOff x="3536771" y="1544904"/>
              <a:chExt cx="1370970" cy="1649104"/>
            </a:xfrm>
          </p:grpSpPr>
          <p:sp>
            <p:nvSpPr>
              <p:cNvPr id="55" name="Trapezoid 54"/>
              <p:cNvSpPr/>
              <p:nvPr/>
            </p:nvSpPr>
            <p:spPr>
              <a:xfrm rot="3222033" flipV="1">
                <a:off x="3531105" y="2511678"/>
                <a:ext cx="682133" cy="140116"/>
              </a:xfrm>
              <a:prstGeom prst="trapezoid">
                <a:avLst>
                  <a:gd name="adj" fmla="val 36195"/>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n>
                    <a:solidFill>
                      <a:sysClr val="windowText" lastClr="000000"/>
                    </a:solidFill>
                  </a:ln>
                  <a:effectLst>
                    <a:outerShdw blurRad="38100" dist="38100" dir="2700000" algn="tl">
                      <a:srgbClr val="000000">
                        <a:alpha val="43137"/>
                      </a:srgbClr>
                    </a:outerShdw>
                  </a:effectLst>
                </a:endParaRPr>
              </a:p>
            </p:txBody>
          </p:sp>
          <p:sp>
            <p:nvSpPr>
              <p:cNvPr id="56" name="Isosceles Triangle 55"/>
              <p:cNvSpPr/>
              <p:nvPr/>
            </p:nvSpPr>
            <p:spPr>
              <a:xfrm rot="14022033">
                <a:off x="3513731" y="2603047"/>
                <a:ext cx="465046" cy="157307"/>
              </a:xfrm>
              <a:prstGeom prst="triangl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n>
                    <a:solidFill>
                      <a:sysClr val="windowText" lastClr="000000"/>
                    </a:solidFill>
                  </a:ln>
                  <a:effectLst>
                    <a:outerShdw blurRad="38100" dist="38100" dir="2700000" algn="tl">
                      <a:srgbClr val="000000">
                        <a:alpha val="43137"/>
                      </a:srgbClr>
                    </a:outerShdw>
                  </a:effectLst>
                </a:endParaRPr>
              </a:p>
            </p:txBody>
          </p:sp>
          <p:sp>
            <p:nvSpPr>
              <p:cNvPr id="57" name="Oval 56"/>
              <p:cNvSpPr/>
              <p:nvPr/>
            </p:nvSpPr>
            <p:spPr>
              <a:xfrm rot="14061839">
                <a:off x="3698752" y="1922656"/>
                <a:ext cx="820781" cy="94672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n>
                    <a:solidFill>
                      <a:sysClr val="windowText" lastClr="000000"/>
                    </a:solidFill>
                  </a:ln>
                  <a:effectLst>
                    <a:outerShdw blurRad="38100" dist="38100" dir="2700000" algn="tl">
                      <a:srgbClr val="000000">
                        <a:alpha val="43137"/>
                      </a:srgbClr>
                    </a:outerShdw>
                  </a:effectLst>
                </a:endParaRPr>
              </a:p>
            </p:txBody>
          </p:sp>
          <p:sp>
            <p:nvSpPr>
              <p:cNvPr id="58" name="Oval 57"/>
              <p:cNvSpPr/>
              <p:nvPr/>
            </p:nvSpPr>
            <p:spPr>
              <a:xfrm rot="19470823">
                <a:off x="4376461" y="1819119"/>
                <a:ext cx="308220" cy="551682"/>
              </a:xfrm>
              <a:prstGeom prst="ellips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n>
                    <a:solidFill>
                      <a:sysClr val="windowText" lastClr="000000"/>
                    </a:solidFill>
                  </a:ln>
                  <a:effectLst>
                    <a:outerShdw blurRad="38100" dist="38100" dir="2700000" algn="tl">
                      <a:srgbClr val="000000">
                        <a:alpha val="43137"/>
                      </a:srgbClr>
                    </a:outerShdw>
                  </a:effectLst>
                </a:endParaRPr>
              </a:p>
            </p:txBody>
          </p:sp>
          <p:sp>
            <p:nvSpPr>
              <p:cNvPr id="59" name="Trapezoid 58"/>
              <p:cNvSpPr/>
              <p:nvPr/>
            </p:nvSpPr>
            <p:spPr>
              <a:xfrm rot="3222033" flipV="1">
                <a:off x="3627653" y="2495813"/>
                <a:ext cx="702243" cy="56048"/>
              </a:xfrm>
              <a:prstGeom prst="trapezoid">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n>
                    <a:solidFill>
                      <a:sysClr val="windowText" lastClr="000000"/>
                    </a:solidFill>
                  </a:ln>
                  <a:effectLst>
                    <a:outerShdw blurRad="38100" dist="38100" dir="2700000" algn="tl">
                      <a:srgbClr val="000000">
                        <a:alpha val="43137"/>
                      </a:srgbClr>
                    </a:outerShdw>
                  </a:effectLst>
                </a:endParaRPr>
              </a:p>
            </p:txBody>
          </p:sp>
          <p:sp>
            <p:nvSpPr>
              <p:cNvPr id="60" name="Trapezoid 59"/>
              <p:cNvSpPr/>
              <p:nvPr/>
            </p:nvSpPr>
            <p:spPr>
              <a:xfrm rot="3222033">
                <a:off x="3782269" y="2268140"/>
                <a:ext cx="810936" cy="144655"/>
              </a:xfrm>
              <a:prstGeom prst="trapezoid">
                <a:avLst>
                  <a:gd name="adj" fmla="val 12945"/>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n>
                    <a:solidFill>
                      <a:sysClr val="windowText" lastClr="000000"/>
                    </a:solidFill>
                  </a:ln>
                  <a:effectLst>
                    <a:outerShdw blurRad="38100" dist="38100" dir="2700000" algn="tl">
                      <a:srgbClr val="000000">
                        <a:alpha val="43137"/>
                      </a:srgbClr>
                    </a:outerShdw>
                  </a:effectLst>
                </a:endParaRPr>
              </a:p>
            </p:txBody>
          </p:sp>
          <p:sp>
            <p:nvSpPr>
              <p:cNvPr id="61" name="Oval 60"/>
              <p:cNvSpPr/>
              <p:nvPr/>
            </p:nvSpPr>
            <p:spPr>
              <a:xfrm rot="10800000">
                <a:off x="4315681" y="2657363"/>
                <a:ext cx="217639" cy="3475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n>
                    <a:solidFill>
                      <a:sysClr val="windowText" lastClr="000000"/>
                    </a:solidFill>
                  </a:ln>
                  <a:effectLst>
                    <a:outerShdw blurRad="38100" dist="38100" dir="2700000" algn="tl">
                      <a:srgbClr val="000000">
                        <a:alpha val="43137"/>
                      </a:srgbClr>
                    </a:outerShdw>
                  </a:effectLst>
                </a:endParaRPr>
              </a:p>
            </p:txBody>
          </p:sp>
          <p:sp>
            <p:nvSpPr>
              <p:cNvPr id="62" name="Oval 61"/>
              <p:cNvSpPr/>
              <p:nvPr/>
            </p:nvSpPr>
            <p:spPr>
              <a:xfrm rot="10800000">
                <a:off x="4412886" y="2538689"/>
                <a:ext cx="351768" cy="65531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n>
                    <a:solidFill>
                      <a:sysClr val="windowText" lastClr="000000"/>
                    </a:solidFill>
                  </a:ln>
                  <a:effectLst>
                    <a:outerShdw blurRad="38100" dist="38100" dir="2700000" algn="tl">
                      <a:srgbClr val="000000">
                        <a:alpha val="43137"/>
                      </a:srgbClr>
                    </a:outerShdw>
                  </a:effectLst>
                </a:endParaRPr>
              </a:p>
            </p:txBody>
          </p:sp>
          <p:grpSp>
            <p:nvGrpSpPr>
              <p:cNvPr id="63" name="Group 62"/>
              <p:cNvGrpSpPr/>
              <p:nvPr/>
            </p:nvGrpSpPr>
            <p:grpSpPr>
              <a:xfrm rot="16200000">
                <a:off x="3604103" y="1477572"/>
                <a:ext cx="503449" cy="638114"/>
                <a:chOff x="4579241" y="2897079"/>
                <a:chExt cx="503449" cy="638114"/>
              </a:xfrm>
            </p:grpSpPr>
            <p:sp>
              <p:nvSpPr>
                <p:cNvPr id="66" name="Oval 65"/>
                <p:cNvSpPr/>
                <p:nvPr/>
              </p:nvSpPr>
              <p:spPr>
                <a:xfrm rot="11722560">
                  <a:off x="4579241" y="3011960"/>
                  <a:ext cx="251706" cy="33838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n>
                      <a:solidFill>
                        <a:sysClr val="windowText" lastClr="000000"/>
                      </a:solidFill>
                    </a:ln>
                    <a:effectLst>
                      <a:outerShdw blurRad="38100" dist="38100" dir="2700000" algn="tl">
                        <a:srgbClr val="000000">
                          <a:alpha val="43137"/>
                        </a:srgbClr>
                      </a:outerShdw>
                    </a:effectLst>
                  </a:endParaRPr>
                </a:p>
              </p:txBody>
            </p:sp>
            <p:sp>
              <p:nvSpPr>
                <p:cNvPr id="67" name="Oval 66"/>
                <p:cNvSpPr/>
                <p:nvPr/>
              </p:nvSpPr>
              <p:spPr>
                <a:xfrm rot="11722560">
                  <a:off x="4675859" y="2897079"/>
                  <a:ext cx="406831" cy="63811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n>
                      <a:solidFill>
                        <a:sysClr val="windowText" lastClr="000000"/>
                      </a:solidFill>
                    </a:ln>
                    <a:effectLst>
                      <a:outerShdw blurRad="38100" dist="38100" dir="2700000" algn="tl">
                        <a:srgbClr val="000000">
                          <a:alpha val="43137"/>
                        </a:srgbClr>
                      </a:outerShdw>
                    </a:effectLst>
                  </a:endParaRPr>
                </a:p>
              </p:txBody>
            </p:sp>
          </p:grpSp>
          <p:cxnSp>
            <p:nvCxnSpPr>
              <p:cNvPr id="64" name="Straight Connector 63"/>
              <p:cNvCxnSpPr>
                <a:stCxn id="58" idx="7"/>
              </p:cNvCxnSpPr>
              <p:nvPr/>
            </p:nvCxnSpPr>
            <p:spPr>
              <a:xfrm rot="3222033" flipH="1" flipV="1">
                <a:off x="4330741" y="1700169"/>
                <a:ext cx="280957" cy="606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58" idx="5"/>
              </p:cNvCxnSpPr>
              <p:nvPr/>
            </p:nvCxnSpPr>
            <p:spPr>
              <a:xfrm>
                <a:off x="4732528" y="2190519"/>
                <a:ext cx="175213" cy="1592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8" name="24-Point Star 67"/>
          <p:cNvSpPr/>
          <p:nvPr/>
        </p:nvSpPr>
        <p:spPr>
          <a:xfrm>
            <a:off x="10567799" y="4645952"/>
            <a:ext cx="341194" cy="300250"/>
          </a:xfrm>
          <a:prstGeom prst="star24">
            <a:avLst/>
          </a:prstGeom>
          <a:solidFill>
            <a:srgbClr val="FF99FF"/>
          </a:solidFill>
          <a:ln w="9525">
            <a:solidFill>
              <a:srgbClr val="CC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24-Point Star 68"/>
          <p:cNvSpPr/>
          <p:nvPr/>
        </p:nvSpPr>
        <p:spPr>
          <a:xfrm>
            <a:off x="4471719" y="1276475"/>
            <a:ext cx="341194" cy="300250"/>
          </a:xfrm>
          <a:prstGeom prst="star24">
            <a:avLst/>
          </a:prstGeom>
          <a:solidFill>
            <a:srgbClr val="FF99FF"/>
          </a:solidFill>
          <a:ln w="9525">
            <a:solidFill>
              <a:srgbClr val="CC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p:cNvCxnSpPr>
            <a:stCxn id="69" idx="2"/>
          </p:cNvCxnSpPr>
          <p:nvPr/>
        </p:nvCxnSpPr>
        <p:spPr>
          <a:xfrm flipH="1">
            <a:off x="4581956" y="1576725"/>
            <a:ext cx="60360" cy="2558932"/>
          </a:xfrm>
          <a:prstGeom prst="line">
            <a:avLst/>
          </a:prstGeom>
          <a:ln w="38100">
            <a:solidFill>
              <a:srgbClr val="CC00C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7415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125E-6 4.81481E-6 L -0.28216 0.02453 " pathEditMode="relative" rAng="0" ptsTypes="AA">
                                      <p:cBhvr>
                                        <p:cTn id="6" dur="2000" fill="hold"/>
                                        <p:tgtEl>
                                          <p:spTgt spid="13"/>
                                        </p:tgtEl>
                                        <p:attrNameLst>
                                          <p:attrName>ppt_x</p:attrName>
                                          <p:attrName>ppt_y</p:attrName>
                                        </p:attrNameLst>
                                      </p:cBhvr>
                                      <p:rCtr x="-14115" y="1227"/>
                                    </p:animMotion>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30"/>
                                        </p:tgtEl>
                                        <p:attrNameLst>
                                          <p:attrName>style.visibility</p:attrName>
                                        </p:attrNameLst>
                                      </p:cBhvr>
                                      <p:to>
                                        <p:strVal val="visible"/>
                                      </p:to>
                                    </p:set>
                                  </p:childTnLst>
                                </p:cTn>
                              </p:par>
                              <p:par>
                                <p:cTn id="10" presetID="1" presetClass="exit" presetSubtype="0" fill="hold" nodeType="withEffect">
                                  <p:stCondLst>
                                    <p:cond delay="0"/>
                                  </p:stCondLst>
                                  <p:childTnLst>
                                    <p:set>
                                      <p:cBhvr>
                                        <p:cTn id="11" dur="1" fill="hold">
                                          <p:stCondLst>
                                            <p:cond delay="0"/>
                                          </p:stCondLst>
                                        </p:cTn>
                                        <p:tgtEl>
                                          <p:spTgt spid="13"/>
                                        </p:tgtEl>
                                        <p:attrNameLst>
                                          <p:attrName>style.visibility</p:attrName>
                                        </p:attrNameLst>
                                      </p:cBhvr>
                                      <p:to>
                                        <p:strVal val="hidden"/>
                                      </p:to>
                                    </p:set>
                                  </p:childTnLst>
                                </p:cTn>
                              </p:par>
                              <p:par>
                                <p:cTn id="12" presetID="1" presetClass="exit" presetSubtype="0" fill="hold" grpId="0" nodeType="withEffect">
                                  <p:stCondLst>
                                    <p:cond delay="0"/>
                                  </p:stCondLst>
                                  <p:childTnLst>
                                    <p:set>
                                      <p:cBhvr>
                                        <p:cTn id="13" dur="1" fill="hold">
                                          <p:stCondLst>
                                            <p:cond delay="0"/>
                                          </p:stCondLst>
                                        </p:cTn>
                                        <p:tgtEl>
                                          <p:spTgt spid="68"/>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nodeType="clickEffect">
                                  <p:stCondLst>
                                    <p:cond delay="0"/>
                                  </p:stCondLst>
                                  <p:childTnLst>
                                    <p:animMotion origin="layout" path="M 3.54167E-6 -4.07407E-6 L -0.50026 -0.48125 " pathEditMode="relative" rAng="0" ptsTypes="AA">
                                      <p:cBhvr>
                                        <p:cTn id="17" dur="2000" fill="hold"/>
                                        <p:tgtEl>
                                          <p:spTgt spid="30"/>
                                        </p:tgtEl>
                                        <p:attrNameLst>
                                          <p:attrName>ppt_x</p:attrName>
                                          <p:attrName>ppt_y</p:attrName>
                                        </p:attrNameLst>
                                      </p:cBhvr>
                                      <p:rCtr x="-25013" y="-24074"/>
                                    </p:animMotion>
                                  </p:childTnLst>
                                </p:cTn>
                              </p:par>
                            </p:childTnLst>
                          </p:cTn>
                        </p:par>
                        <p:par>
                          <p:cTn id="18" fill="hold">
                            <p:stCondLst>
                              <p:cond delay="2000"/>
                            </p:stCondLst>
                            <p:childTnLst>
                              <p:par>
                                <p:cTn id="19" presetID="1"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30"/>
                                        </p:tgtEl>
                                        <p:attrNameLst>
                                          <p:attrName>style.visibility</p:attrName>
                                        </p:attrNameLst>
                                      </p:cBhvr>
                                      <p:to>
                                        <p:strVal val="hidden"/>
                                      </p:to>
                                    </p:set>
                                  </p:childTnLst>
                                </p:cTn>
                              </p:par>
                            </p:childTnLst>
                          </p:cTn>
                        </p:par>
                        <p:par>
                          <p:cTn id="25" fill="hold">
                            <p:stCondLst>
                              <p:cond delay="2000"/>
                            </p:stCondLst>
                            <p:childTnLst>
                              <p:par>
                                <p:cTn id="26" presetID="42" presetClass="path" presetSubtype="0" accel="50000" decel="50000" fill="hold" nodeType="afterEffect">
                                  <p:stCondLst>
                                    <p:cond delay="0"/>
                                  </p:stCondLst>
                                  <p:childTnLst>
                                    <p:animMotion origin="layout" path="M 4.16667E-7 -7.40741E-7 L -0.43802 0.13403 " pathEditMode="relative" rAng="0" ptsTypes="AA">
                                      <p:cBhvr>
                                        <p:cTn id="27" dur="2000" fill="hold"/>
                                        <p:tgtEl>
                                          <p:spTgt spid="51"/>
                                        </p:tgtEl>
                                        <p:attrNameLst>
                                          <p:attrName>ppt_x</p:attrName>
                                          <p:attrName>ppt_y</p:attrName>
                                        </p:attrNameLst>
                                      </p:cBhvr>
                                      <p:rCtr x="-21901" y="6690"/>
                                    </p:animMotion>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70"/>
                                        </p:tgtEl>
                                        <p:attrNameLst>
                                          <p:attrName>style.visibility</p:attrName>
                                        </p:attrNameLst>
                                      </p:cBhvr>
                                      <p:to>
                                        <p:strVal val="visible"/>
                                      </p:to>
                                    </p:set>
                                    <p:animEffect transition="in" filter="wipe(up)">
                                      <p:cBhvr>
                                        <p:cTn id="32" dur="20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873755" y="37971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Methods of Pollination</a:t>
            </a:r>
          </a:p>
        </p:txBody>
      </p:sp>
      <p:sp>
        <p:nvSpPr>
          <p:cNvPr id="71" name="TextBox 70">
            <a:extLst>
              <a:ext uri="{FF2B5EF4-FFF2-40B4-BE49-F238E27FC236}">
                <a16:creationId xmlns:a16="http://schemas.microsoft.com/office/drawing/2014/main" id="{7B946686-D2A5-440E-B643-6C3D94206545}"/>
              </a:ext>
            </a:extLst>
          </p:cNvPr>
          <p:cNvSpPr txBox="1"/>
          <p:nvPr/>
        </p:nvSpPr>
        <p:spPr>
          <a:xfrm>
            <a:off x="1270000" y="1456267"/>
            <a:ext cx="7349067" cy="2062103"/>
          </a:xfrm>
          <a:prstGeom prst="rect">
            <a:avLst/>
          </a:prstGeom>
          <a:noFill/>
        </p:spPr>
        <p:txBody>
          <a:bodyPr wrap="square" rtlCol="0">
            <a:spAutoFit/>
          </a:bodyPr>
          <a:lstStyle/>
          <a:p>
            <a:r>
              <a:rPr lang="en-US" sz="3200" dirty="0"/>
              <a:t>Three main types of pollination:</a:t>
            </a:r>
          </a:p>
          <a:p>
            <a:pPr marL="285750" indent="-285750">
              <a:buFont typeface="Arial" panose="020B0604020202020204" pitchFamily="34" charset="0"/>
              <a:buChar char="•"/>
            </a:pPr>
            <a:r>
              <a:rPr lang="en-US" sz="3200" dirty="0"/>
              <a:t>Wind </a:t>
            </a:r>
          </a:p>
          <a:p>
            <a:pPr marL="285750" indent="-285750">
              <a:buFont typeface="Arial" panose="020B0604020202020204" pitchFamily="34" charset="0"/>
              <a:buChar char="•"/>
            </a:pPr>
            <a:r>
              <a:rPr lang="en-US" sz="3200" dirty="0"/>
              <a:t>Water</a:t>
            </a:r>
          </a:p>
          <a:p>
            <a:pPr marL="285750" indent="-285750">
              <a:buFont typeface="Arial" panose="020B0604020202020204" pitchFamily="34" charset="0"/>
              <a:buChar char="•"/>
            </a:pPr>
            <a:r>
              <a:rPr lang="en-US" sz="3200" dirty="0"/>
              <a:t>Animal-mediated</a:t>
            </a:r>
          </a:p>
        </p:txBody>
      </p:sp>
      <p:sp>
        <p:nvSpPr>
          <p:cNvPr id="2" name="Left Brace 1">
            <a:extLst>
              <a:ext uri="{FF2B5EF4-FFF2-40B4-BE49-F238E27FC236}">
                <a16:creationId xmlns:a16="http://schemas.microsoft.com/office/drawing/2014/main" id="{A282399F-59C6-40A4-8FCD-1FE3D4629E39}"/>
              </a:ext>
            </a:extLst>
          </p:cNvPr>
          <p:cNvSpPr/>
          <p:nvPr/>
        </p:nvSpPr>
        <p:spPr>
          <a:xfrm flipH="1">
            <a:off x="2692878" y="2052146"/>
            <a:ext cx="417269" cy="86548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p>
        </p:txBody>
      </p:sp>
      <p:cxnSp>
        <p:nvCxnSpPr>
          <p:cNvPr id="5" name="Straight Arrow Connector 4">
            <a:extLst>
              <a:ext uri="{FF2B5EF4-FFF2-40B4-BE49-F238E27FC236}">
                <a16:creationId xmlns:a16="http://schemas.microsoft.com/office/drawing/2014/main" id="{8AB5FE06-7F59-4AC6-AA0E-23DD9B341B53}"/>
              </a:ext>
            </a:extLst>
          </p:cNvPr>
          <p:cNvCxnSpPr>
            <a:cxnSpLocks/>
            <a:stCxn id="2" idx="1"/>
          </p:cNvCxnSpPr>
          <p:nvPr/>
        </p:nvCxnSpPr>
        <p:spPr>
          <a:xfrm>
            <a:off x="3110147" y="2484890"/>
            <a:ext cx="332095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2036E1D-F77E-47AA-80A4-9DFE0BC69363}"/>
              </a:ext>
            </a:extLst>
          </p:cNvPr>
          <p:cNvCxnSpPr/>
          <p:nvPr/>
        </p:nvCxnSpPr>
        <p:spPr>
          <a:xfrm>
            <a:off x="4603060" y="3205117"/>
            <a:ext cx="332095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1FED28DA-D0EF-4347-9326-0397704CF77D}"/>
              </a:ext>
            </a:extLst>
          </p:cNvPr>
          <p:cNvSpPr txBox="1"/>
          <p:nvPr/>
        </p:nvSpPr>
        <p:spPr>
          <a:xfrm>
            <a:off x="6617415" y="2197055"/>
            <a:ext cx="3760742" cy="584775"/>
          </a:xfrm>
          <a:prstGeom prst="rect">
            <a:avLst/>
          </a:prstGeom>
          <a:noFill/>
        </p:spPr>
        <p:txBody>
          <a:bodyPr wrap="square" rtlCol="0">
            <a:spAutoFit/>
          </a:bodyPr>
          <a:lstStyle/>
          <a:p>
            <a:r>
              <a:rPr lang="en-US" sz="3200" dirty="0"/>
              <a:t>Passive methods</a:t>
            </a:r>
          </a:p>
        </p:txBody>
      </p:sp>
      <p:sp>
        <p:nvSpPr>
          <p:cNvPr id="74" name="TextBox 73">
            <a:extLst>
              <a:ext uri="{FF2B5EF4-FFF2-40B4-BE49-F238E27FC236}">
                <a16:creationId xmlns:a16="http://schemas.microsoft.com/office/drawing/2014/main" id="{40DF66B8-821C-4556-A161-F04F708EAB45}"/>
              </a:ext>
            </a:extLst>
          </p:cNvPr>
          <p:cNvSpPr txBox="1"/>
          <p:nvPr/>
        </p:nvSpPr>
        <p:spPr>
          <a:xfrm>
            <a:off x="7984467" y="2917634"/>
            <a:ext cx="3760742" cy="584775"/>
          </a:xfrm>
          <a:prstGeom prst="rect">
            <a:avLst/>
          </a:prstGeom>
          <a:noFill/>
        </p:spPr>
        <p:txBody>
          <a:bodyPr wrap="square" rtlCol="0">
            <a:spAutoFit/>
          </a:bodyPr>
          <a:lstStyle/>
          <a:p>
            <a:r>
              <a:rPr lang="en-US" sz="3200" dirty="0"/>
              <a:t>Active method</a:t>
            </a:r>
          </a:p>
        </p:txBody>
      </p:sp>
    </p:spTree>
    <p:extLst>
      <p:ext uri="{BB962C8B-B14F-4D97-AF65-F5344CB8AC3E}">
        <p14:creationId xmlns:p14="http://schemas.microsoft.com/office/powerpoint/2010/main" val="3822227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873755" y="37971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Methods of Pollination: Wind</a:t>
            </a:r>
          </a:p>
        </p:txBody>
      </p:sp>
      <p:sp>
        <p:nvSpPr>
          <p:cNvPr id="2" name="TextBox 1"/>
          <p:cNvSpPr txBox="1"/>
          <p:nvPr/>
        </p:nvSpPr>
        <p:spPr>
          <a:xfrm>
            <a:off x="1270001" y="1456267"/>
            <a:ext cx="5575968" cy="3970318"/>
          </a:xfrm>
          <a:prstGeom prst="rect">
            <a:avLst/>
          </a:prstGeom>
          <a:noFill/>
        </p:spPr>
        <p:txBody>
          <a:bodyPr wrap="square" rtlCol="0">
            <a:spAutoFit/>
          </a:bodyPr>
          <a:lstStyle/>
          <a:p>
            <a:r>
              <a:rPr lang="en-US" dirty="0"/>
              <a:t>Main pollination method for grasses</a:t>
            </a:r>
          </a:p>
          <a:p>
            <a:endParaRPr lang="en-US" dirty="0"/>
          </a:p>
          <a:p>
            <a:r>
              <a:rPr lang="en-US" dirty="0"/>
              <a:t>Key traits:</a:t>
            </a:r>
          </a:p>
          <a:p>
            <a:pPr marL="285750" indent="-285750">
              <a:buFont typeface="Arial" panose="020B0604020202020204" pitchFamily="34" charset="0"/>
              <a:buChar char="•"/>
            </a:pPr>
            <a:r>
              <a:rPr lang="en-US" dirty="0"/>
              <a:t>Inconspicuous flowers</a:t>
            </a:r>
            <a:r>
              <a:rPr lang="en-US" baseline="30000" dirty="0"/>
              <a:t>1,2</a:t>
            </a:r>
            <a:endParaRPr lang="en-US" dirty="0"/>
          </a:p>
          <a:p>
            <a:pPr marL="285750" indent="-285750">
              <a:buFont typeface="Arial" panose="020B0604020202020204" pitchFamily="34" charset="0"/>
              <a:buChar char="•"/>
            </a:pPr>
            <a:r>
              <a:rPr lang="en-US" dirty="0"/>
              <a:t>No scents or nectar</a:t>
            </a:r>
            <a:r>
              <a:rPr lang="en-US" baseline="30000" dirty="0"/>
              <a:t>1,2</a:t>
            </a:r>
            <a:endParaRPr lang="en-US" dirty="0"/>
          </a:p>
          <a:p>
            <a:pPr marL="285750" indent="-285750">
              <a:buFont typeface="Arial" panose="020B0604020202020204" pitchFamily="34" charset="0"/>
              <a:buChar char="•"/>
            </a:pPr>
            <a:r>
              <a:rPr lang="en-US" dirty="0"/>
              <a:t>Light, dry pollen</a:t>
            </a:r>
            <a:r>
              <a:rPr lang="en-US" baseline="30000" dirty="0"/>
              <a:t>1,2</a:t>
            </a:r>
            <a:endParaRPr lang="en-US" dirty="0"/>
          </a:p>
          <a:p>
            <a:pPr marL="285750" indent="-285750">
              <a:buFont typeface="Arial" panose="020B0604020202020204" pitchFamily="34" charset="0"/>
              <a:buChar char="•"/>
            </a:pPr>
            <a:r>
              <a:rPr lang="en-US" dirty="0"/>
              <a:t>Low nutritional content (bare minimum for reproduction)</a:t>
            </a:r>
            <a:r>
              <a:rPr lang="en-US" baseline="30000" dirty="0"/>
              <a:t>1</a:t>
            </a:r>
            <a:endParaRPr lang="en-US" dirty="0"/>
          </a:p>
          <a:p>
            <a:pPr marL="285750" indent="-285750">
              <a:buFont typeface="Arial" panose="020B0604020202020204" pitchFamily="34" charset="0"/>
              <a:buChar char="•"/>
            </a:pPr>
            <a:r>
              <a:rPr lang="en-US" dirty="0"/>
              <a:t>“feathery” stigma to catch pollen</a:t>
            </a:r>
            <a:r>
              <a:rPr lang="en-US" baseline="30000" dirty="0"/>
              <a:t>2</a:t>
            </a:r>
            <a:endParaRPr lang="en-US" dirty="0"/>
          </a:p>
          <a:p>
            <a:pPr marL="285750" indent="-285750">
              <a:buFont typeface="Arial" panose="020B0604020202020204" pitchFamily="34" charset="0"/>
              <a:buChar char="•"/>
            </a:pPr>
            <a:endParaRPr lang="en-US" dirty="0"/>
          </a:p>
          <a:p>
            <a:r>
              <a:rPr lang="en-US" dirty="0"/>
              <a:t>Strategy: </a:t>
            </a:r>
          </a:p>
          <a:p>
            <a:r>
              <a:rPr lang="en-US" i="1" dirty="0"/>
              <a:t>Create a lot of pollen to set adrift in the wind in hopes that some reach a receptive female flower of the same species</a:t>
            </a:r>
            <a:r>
              <a:rPr lang="en-US" dirty="0"/>
              <a:t>. </a:t>
            </a:r>
            <a:endParaRPr lang="en-US" i="1" dirty="0"/>
          </a:p>
        </p:txBody>
      </p:sp>
      <p:sp>
        <p:nvSpPr>
          <p:cNvPr id="5" name="TextBox 4"/>
          <p:cNvSpPr txBox="1"/>
          <p:nvPr/>
        </p:nvSpPr>
        <p:spPr>
          <a:xfrm>
            <a:off x="0" y="6346428"/>
            <a:ext cx="12192000" cy="507831"/>
          </a:xfrm>
          <a:prstGeom prst="rect">
            <a:avLst/>
          </a:prstGeom>
          <a:noFill/>
        </p:spPr>
        <p:txBody>
          <a:bodyPr wrap="square" rtlCol="0">
            <a:spAutoFit/>
          </a:bodyPr>
          <a:lstStyle/>
          <a:p>
            <a:r>
              <a:rPr lang="en-US" sz="900" baseline="30000" dirty="0"/>
              <a:t>1</a:t>
            </a:r>
            <a:r>
              <a:rPr lang="en-US" sz="900" dirty="0"/>
              <a:t>Division of Agriculture and Natural Resources (2020) “Wind”. </a:t>
            </a:r>
            <a:r>
              <a:rPr lang="en-US" sz="900" i="1" dirty="0"/>
              <a:t>University of California, </a:t>
            </a:r>
            <a:r>
              <a:rPr lang="en-US" sz="900" dirty="0"/>
              <a:t>Pollen Nation [Internet]. Available at: </a:t>
            </a:r>
            <a:r>
              <a:rPr lang="en-US" sz="900" dirty="0">
                <a:hlinkClick r:id="rId3"/>
              </a:rPr>
              <a:t>https://ucanr.edu/sites/PollenNation/Meet_The_Pollinators/Wind/</a:t>
            </a:r>
            <a:endParaRPr lang="en-US" sz="900" dirty="0"/>
          </a:p>
          <a:p>
            <a:r>
              <a:rPr lang="en-US" sz="900" baseline="30000" dirty="0"/>
              <a:t>2</a:t>
            </a:r>
            <a:r>
              <a:rPr lang="en-US" sz="900" dirty="0"/>
              <a:t>US Forest Service. “Wind and Water Pollination”. </a:t>
            </a:r>
            <a:r>
              <a:rPr lang="en-US" sz="900" i="1" dirty="0"/>
              <a:t>USDA</a:t>
            </a:r>
            <a:r>
              <a:rPr lang="en-US" sz="900" dirty="0"/>
              <a:t>, Washington DC [Internet]. Available at: </a:t>
            </a:r>
            <a:r>
              <a:rPr lang="en-US" sz="900" dirty="0">
                <a:hlinkClick r:id="rId4"/>
              </a:rPr>
              <a:t>https://www.fs.fed.us/wildflowers/pollinators/wind.shtml</a:t>
            </a:r>
            <a:r>
              <a:rPr lang="en-US" sz="900" dirty="0"/>
              <a:t> </a:t>
            </a:r>
          </a:p>
          <a:p>
            <a:r>
              <a:rPr lang="en-US" sz="900" dirty="0"/>
              <a:t>[image]  </a:t>
            </a:r>
            <a:r>
              <a:rPr lang="en-US" sz="900" dirty="0" err="1"/>
              <a:t>Rost</a:t>
            </a:r>
            <a:r>
              <a:rPr lang="en-US" sz="900" dirty="0"/>
              <a:t>, Thomas L. (1997) “Rice Flower Anatomy”. </a:t>
            </a:r>
            <a:r>
              <a:rPr lang="en-US" sz="900" i="1" dirty="0"/>
              <a:t>University of California Davis </a:t>
            </a:r>
            <a:r>
              <a:rPr lang="en-US" sz="900" dirty="0"/>
              <a:t>[internet]. Available at: </a:t>
            </a:r>
            <a:r>
              <a:rPr lang="en-US" sz="900" dirty="0">
                <a:hlinkClick r:id="rId5"/>
              </a:rPr>
              <a:t>http://www-plb.ucdavis.edu/labs/rost/Rice/reproduction/flower/flower.html</a:t>
            </a:r>
            <a:r>
              <a:rPr lang="en-US" sz="900" dirty="0"/>
              <a:t> </a:t>
            </a:r>
          </a:p>
        </p:txBody>
      </p:sp>
      <p:pic>
        <p:nvPicPr>
          <p:cNvPr id="1026" name="Picture 2" descr="Image result for grass flower anatomy">
            <a:extLst>
              <a:ext uri="{FF2B5EF4-FFF2-40B4-BE49-F238E27FC236}">
                <a16:creationId xmlns:a16="http://schemas.microsoft.com/office/drawing/2014/main" id="{12234984-90A8-41BD-A75F-6C4047C177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79582" y="1701459"/>
            <a:ext cx="4457700" cy="3638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5817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873755" y="37971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Methods of Pollination: Water</a:t>
            </a:r>
          </a:p>
        </p:txBody>
      </p:sp>
      <p:sp>
        <p:nvSpPr>
          <p:cNvPr id="2" name="TextBox 1"/>
          <p:cNvSpPr txBox="1"/>
          <p:nvPr/>
        </p:nvSpPr>
        <p:spPr>
          <a:xfrm>
            <a:off x="1270000" y="1456267"/>
            <a:ext cx="5818383" cy="3693319"/>
          </a:xfrm>
          <a:prstGeom prst="rect">
            <a:avLst/>
          </a:prstGeom>
          <a:noFill/>
        </p:spPr>
        <p:txBody>
          <a:bodyPr wrap="square" rtlCol="0">
            <a:spAutoFit/>
          </a:bodyPr>
          <a:lstStyle/>
          <a:p>
            <a:r>
              <a:rPr lang="en-US" dirty="0"/>
              <a:t>Used mostly by underwater plants (surface hydrophily) but has been found in terrestrial species (ombrophily). </a:t>
            </a:r>
          </a:p>
          <a:p>
            <a:endParaRPr lang="en-US" dirty="0"/>
          </a:p>
          <a:p>
            <a:r>
              <a:rPr lang="en-US" dirty="0"/>
              <a:t>Surface Hydrophily Traits (2% of plants)3</a:t>
            </a:r>
            <a:r>
              <a:rPr lang="en-US" baseline="30000" dirty="0"/>
              <a:t>:</a:t>
            </a:r>
          </a:p>
          <a:p>
            <a:pPr marL="285750" indent="-285750">
              <a:buFont typeface="Arial" panose="020B0604020202020204" pitchFamily="34" charset="0"/>
              <a:buChar char="•"/>
            </a:pPr>
            <a:r>
              <a:rPr lang="en-US" dirty="0"/>
              <a:t>Produces lots of pollen</a:t>
            </a:r>
            <a:r>
              <a:rPr lang="en-US" baseline="30000" dirty="0"/>
              <a:t>1</a:t>
            </a:r>
            <a:endParaRPr lang="en-US" dirty="0"/>
          </a:p>
          <a:p>
            <a:pPr marL="285750" indent="-285750">
              <a:buFont typeface="Arial" panose="020B0604020202020204" pitchFamily="34" charset="0"/>
              <a:buChar char="•"/>
            </a:pPr>
            <a:r>
              <a:rPr lang="en-US" dirty="0"/>
              <a:t>Pollen floats to female flowers on the water’s surface</a:t>
            </a:r>
            <a:r>
              <a:rPr lang="en-US" baseline="30000" dirty="0"/>
              <a:t>3</a:t>
            </a:r>
            <a:endParaRPr lang="en-US" dirty="0"/>
          </a:p>
          <a:p>
            <a:pPr marL="285750" indent="-285750">
              <a:buFont typeface="Arial" panose="020B0604020202020204" pitchFamily="34" charset="0"/>
              <a:buChar char="•"/>
            </a:pPr>
            <a:r>
              <a:rPr lang="en-US" dirty="0"/>
              <a:t>Unisexual flowers</a:t>
            </a:r>
            <a:r>
              <a:rPr lang="en-US" baseline="30000" dirty="0"/>
              <a:t>3</a:t>
            </a:r>
            <a:endParaRPr lang="en-US" dirty="0"/>
          </a:p>
          <a:p>
            <a:pPr marL="285750" indent="-285750">
              <a:buFont typeface="Arial" panose="020B0604020202020204" pitchFamily="34" charset="0"/>
              <a:buChar char="•"/>
            </a:pPr>
            <a:r>
              <a:rPr lang="en-US" dirty="0"/>
              <a:t>Stigma modified to catch pollen (web-like, sticky, </a:t>
            </a:r>
            <a:r>
              <a:rPr lang="en-US" dirty="0" err="1"/>
              <a:t>etc</a:t>
            </a:r>
            <a:r>
              <a:rPr lang="en-US" dirty="0"/>
              <a:t>)</a:t>
            </a:r>
            <a:r>
              <a:rPr lang="en-US" baseline="30000" dirty="0"/>
              <a:t>1</a:t>
            </a:r>
            <a:endParaRPr lang="en-US" dirty="0"/>
          </a:p>
          <a:p>
            <a:endParaRPr lang="en-US" dirty="0"/>
          </a:p>
          <a:p>
            <a:r>
              <a:rPr lang="en-US" dirty="0"/>
              <a:t>Rain Pollination (Ombrophily) Traits:</a:t>
            </a:r>
          </a:p>
          <a:p>
            <a:pPr marL="285750" indent="-285750">
              <a:buFont typeface="Arial" panose="020B0604020202020204" pitchFamily="34" charset="0"/>
              <a:buChar char="•"/>
            </a:pPr>
            <a:r>
              <a:rPr lang="en-US" dirty="0"/>
              <a:t>Lots of pollen</a:t>
            </a:r>
            <a:r>
              <a:rPr lang="en-US" baseline="30000" dirty="0"/>
              <a:t>2</a:t>
            </a:r>
            <a:endParaRPr lang="en-US" dirty="0"/>
          </a:p>
          <a:p>
            <a:pPr marL="285750" indent="-285750">
              <a:buFont typeface="Arial" panose="020B0604020202020204" pitchFamily="34" charset="0"/>
              <a:buChar char="•"/>
            </a:pPr>
            <a:r>
              <a:rPr lang="en-US" dirty="0"/>
              <a:t>Slick petal surface</a:t>
            </a:r>
            <a:r>
              <a:rPr lang="en-US" baseline="30000" dirty="0"/>
              <a:t>2</a:t>
            </a:r>
            <a:endParaRPr lang="en-US" dirty="0"/>
          </a:p>
          <a:p>
            <a:pPr marL="285750" indent="-285750">
              <a:buFont typeface="Arial" panose="020B0604020202020204" pitchFamily="34" charset="0"/>
              <a:buChar char="•"/>
            </a:pPr>
            <a:r>
              <a:rPr lang="en-US" dirty="0"/>
              <a:t>Dome shape to rebound rain</a:t>
            </a:r>
            <a:r>
              <a:rPr lang="en-US" baseline="30000" dirty="0"/>
              <a:t>2</a:t>
            </a:r>
            <a:endParaRPr lang="en-US" dirty="0"/>
          </a:p>
        </p:txBody>
      </p:sp>
      <p:sp>
        <p:nvSpPr>
          <p:cNvPr id="5" name="TextBox 4"/>
          <p:cNvSpPr txBox="1"/>
          <p:nvPr/>
        </p:nvSpPr>
        <p:spPr>
          <a:xfrm>
            <a:off x="0" y="6208295"/>
            <a:ext cx="12192000" cy="646331"/>
          </a:xfrm>
          <a:prstGeom prst="rect">
            <a:avLst/>
          </a:prstGeom>
          <a:noFill/>
        </p:spPr>
        <p:txBody>
          <a:bodyPr wrap="square" rtlCol="0">
            <a:spAutoFit/>
          </a:bodyPr>
          <a:lstStyle/>
          <a:p>
            <a:r>
              <a:rPr lang="en-US" sz="900" baseline="30000" dirty="0"/>
              <a:t>1</a:t>
            </a:r>
            <a:r>
              <a:rPr lang="en-US" sz="900" dirty="0"/>
              <a:t>Hoyt, Richard (2017) “Water-Pollinated Plants” </a:t>
            </a:r>
            <a:r>
              <a:rPr lang="en-US" sz="900" i="1" dirty="0" err="1"/>
              <a:t>Sciencing</a:t>
            </a:r>
            <a:r>
              <a:rPr lang="en-US" sz="900" dirty="0"/>
              <a:t>, Leaf Group Media [Internet] Available at: </a:t>
            </a:r>
            <a:r>
              <a:rPr lang="en-US" sz="900" dirty="0">
                <a:hlinkClick r:id="rId3"/>
              </a:rPr>
              <a:t>https://sciencing.com/water-pollinated-plants-13428273.html</a:t>
            </a:r>
            <a:endParaRPr lang="en-US" sz="900" dirty="0"/>
          </a:p>
          <a:p>
            <a:r>
              <a:rPr lang="en-US" sz="900" baseline="30000" dirty="0"/>
              <a:t>2</a:t>
            </a:r>
            <a:r>
              <a:rPr lang="en-US" sz="900" dirty="0"/>
              <a:t>Fan, Xu-Li et al (2012) Rain Pollination provides reproductive assurance in a deceptive orchid. </a:t>
            </a:r>
            <a:r>
              <a:rPr lang="en-US" sz="900" i="1" dirty="0"/>
              <a:t>Annals of Botany</a:t>
            </a:r>
            <a:r>
              <a:rPr lang="en-US" sz="900" dirty="0"/>
              <a:t> 110 (5): 953-958. </a:t>
            </a:r>
          </a:p>
          <a:p>
            <a:r>
              <a:rPr lang="en-US" sz="900" baseline="30000" dirty="0"/>
              <a:t>3</a:t>
            </a:r>
            <a:r>
              <a:rPr lang="en-US" sz="900" dirty="0"/>
              <a:t>US Forest Service. “Wind and Water Pollination”. </a:t>
            </a:r>
            <a:r>
              <a:rPr lang="en-US" sz="900" i="1" dirty="0"/>
              <a:t>USDA</a:t>
            </a:r>
            <a:r>
              <a:rPr lang="en-US" sz="900" dirty="0"/>
              <a:t>, Washington DC [Internet]. Available at: </a:t>
            </a:r>
            <a:r>
              <a:rPr lang="en-US" sz="900" dirty="0">
                <a:hlinkClick r:id="rId4"/>
              </a:rPr>
              <a:t>https://www.fs.fed.us/wildflowers/pollinators/wind.shtml</a:t>
            </a:r>
            <a:r>
              <a:rPr lang="en-US" sz="900" dirty="0"/>
              <a:t> </a:t>
            </a:r>
          </a:p>
          <a:p>
            <a:r>
              <a:rPr lang="en-US" sz="900" dirty="0"/>
              <a:t>[image] (2020) </a:t>
            </a:r>
            <a:r>
              <a:rPr lang="en-US" sz="900" i="1" dirty="0"/>
              <a:t>“</a:t>
            </a:r>
            <a:r>
              <a:rPr lang="en-US" sz="900" dirty="0"/>
              <a:t>What is water pollination”. </a:t>
            </a:r>
            <a:r>
              <a:rPr lang="en-US" sz="900" i="1" dirty="0"/>
              <a:t>Quora </a:t>
            </a:r>
            <a:r>
              <a:rPr lang="en-US" sz="900" dirty="0"/>
              <a:t>[internet]. Available at: https://www.quora.com/What-is-water-pollination</a:t>
            </a:r>
          </a:p>
        </p:txBody>
      </p:sp>
      <p:pic>
        <p:nvPicPr>
          <p:cNvPr id="2050" name="Picture 2">
            <a:extLst>
              <a:ext uri="{FF2B5EF4-FFF2-40B4-BE49-F238E27FC236}">
                <a16:creationId xmlns:a16="http://schemas.microsoft.com/office/drawing/2014/main" id="{7D8D5E16-A218-4908-96DE-AF7F6CBDBA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8701" y="1456267"/>
            <a:ext cx="4300972" cy="445408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3425F4D-6557-410C-8003-421D581867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58701" y="1176538"/>
            <a:ext cx="4300972" cy="4733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1479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873755" y="37971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Methods of Pollination: Animal-Mediated</a:t>
            </a:r>
          </a:p>
        </p:txBody>
      </p:sp>
      <p:sp>
        <p:nvSpPr>
          <p:cNvPr id="2" name="TextBox 1"/>
          <p:cNvSpPr txBox="1"/>
          <p:nvPr/>
        </p:nvSpPr>
        <p:spPr>
          <a:xfrm>
            <a:off x="1270000" y="1456267"/>
            <a:ext cx="5948947" cy="4524315"/>
          </a:xfrm>
          <a:prstGeom prst="rect">
            <a:avLst/>
          </a:prstGeom>
          <a:noFill/>
        </p:spPr>
        <p:txBody>
          <a:bodyPr wrap="square" rtlCol="0">
            <a:spAutoFit/>
          </a:bodyPr>
          <a:lstStyle/>
          <a:p>
            <a:r>
              <a:rPr lang="en-US" dirty="0"/>
              <a:t>Most well-known method of pollination. </a:t>
            </a:r>
          </a:p>
          <a:p>
            <a:endParaRPr lang="en-US" dirty="0"/>
          </a:p>
          <a:p>
            <a:r>
              <a:rPr lang="en-US" dirty="0"/>
              <a:t>Key Traits:</a:t>
            </a:r>
          </a:p>
          <a:p>
            <a:pPr marL="285750" indent="-285750">
              <a:buFont typeface="Arial" panose="020B0604020202020204" pitchFamily="34" charset="0"/>
              <a:buChar char="•"/>
            </a:pPr>
            <a:r>
              <a:rPr lang="en-US" dirty="0"/>
              <a:t>Showy corolla, scents</a:t>
            </a:r>
          </a:p>
          <a:p>
            <a:pPr marL="285750" indent="-285750">
              <a:buFont typeface="Arial" panose="020B0604020202020204" pitchFamily="34" charset="0"/>
              <a:buChar char="•"/>
            </a:pPr>
            <a:r>
              <a:rPr lang="en-US" dirty="0"/>
              <a:t>Produces nectar as floral reward</a:t>
            </a:r>
          </a:p>
          <a:p>
            <a:pPr marL="285750" indent="-285750">
              <a:buFont typeface="Arial" panose="020B0604020202020204" pitchFamily="34" charset="0"/>
              <a:buChar char="•"/>
            </a:pPr>
            <a:r>
              <a:rPr lang="en-US" dirty="0"/>
              <a:t>Nutritious pollen or extra “sterile” pollen</a:t>
            </a:r>
          </a:p>
          <a:p>
            <a:endParaRPr lang="en-US" dirty="0"/>
          </a:p>
          <a:p>
            <a:r>
              <a:rPr lang="en-US" dirty="0"/>
              <a:t>There are many pollinating organisms:</a:t>
            </a:r>
          </a:p>
          <a:p>
            <a:pPr marL="285750" indent="-285750">
              <a:buFont typeface="Arial" panose="020B0604020202020204" pitchFamily="34" charset="0"/>
              <a:buChar char="•"/>
            </a:pPr>
            <a:r>
              <a:rPr lang="en-US" dirty="0"/>
              <a:t>Bees</a:t>
            </a:r>
          </a:p>
          <a:p>
            <a:pPr marL="285750" indent="-285750">
              <a:buFont typeface="Arial" panose="020B0604020202020204" pitchFamily="34" charset="0"/>
              <a:buChar char="•"/>
            </a:pPr>
            <a:r>
              <a:rPr lang="en-US" dirty="0"/>
              <a:t>Butterflies</a:t>
            </a:r>
          </a:p>
          <a:p>
            <a:pPr marL="285750" indent="-285750">
              <a:buFont typeface="Arial" panose="020B0604020202020204" pitchFamily="34" charset="0"/>
              <a:buChar char="•"/>
            </a:pPr>
            <a:r>
              <a:rPr lang="en-US" dirty="0"/>
              <a:t>Birds</a:t>
            </a:r>
          </a:p>
          <a:p>
            <a:pPr marL="285750" indent="-285750">
              <a:buFont typeface="Arial" panose="020B0604020202020204" pitchFamily="34" charset="0"/>
              <a:buChar char="•"/>
            </a:pPr>
            <a:r>
              <a:rPr lang="en-US" dirty="0"/>
              <a:t>Beetles</a:t>
            </a:r>
          </a:p>
          <a:p>
            <a:pPr marL="285750" indent="-285750">
              <a:buFont typeface="Arial" panose="020B0604020202020204" pitchFamily="34" charset="0"/>
              <a:buChar char="•"/>
            </a:pPr>
            <a:r>
              <a:rPr lang="en-US" dirty="0"/>
              <a:t>Flies</a:t>
            </a:r>
          </a:p>
          <a:p>
            <a:pPr marL="285750" indent="-285750">
              <a:buFont typeface="Arial" panose="020B0604020202020204" pitchFamily="34" charset="0"/>
              <a:buChar char="•"/>
            </a:pPr>
            <a:r>
              <a:rPr lang="en-US" dirty="0"/>
              <a:t>Moths</a:t>
            </a:r>
          </a:p>
          <a:p>
            <a:pPr marL="285750" indent="-285750">
              <a:buFont typeface="Arial" panose="020B0604020202020204" pitchFamily="34" charset="0"/>
              <a:buChar char="•"/>
            </a:pPr>
            <a:r>
              <a:rPr lang="en-US" dirty="0"/>
              <a:t>Wasps</a:t>
            </a:r>
          </a:p>
          <a:p>
            <a:pPr marL="285750" indent="-285750">
              <a:buFont typeface="Arial" panose="020B0604020202020204" pitchFamily="34" charset="0"/>
              <a:buChar char="•"/>
            </a:pPr>
            <a:r>
              <a:rPr lang="en-US" dirty="0"/>
              <a:t>Small mammals (including bats)</a:t>
            </a:r>
          </a:p>
        </p:txBody>
      </p:sp>
      <p:sp>
        <p:nvSpPr>
          <p:cNvPr id="5" name="TextBox 4"/>
          <p:cNvSpPr txBox="1"/>
          <p:nvPr/>
        </p:nvSpPr>
        <p:spPr>
          <a:xfrm>
            <a:off x="0" y="6629408"/>
            <a:ext cx="12192000" cy="230832"/>
          </a:xfrm>
          <a:prstGeom prst="rect">
            <a:avLst/>
          </a:prstGeom>
          <a:noFill/>
        </p:spPr>
        <p:txBody>
          <a:bodyPr wrap="square" rtlCol="0">
            <a:spAutoFit/>
          </a:bodyPr>
          <a:lstStyle/>
          <a:p>
            <a:r>
              <a:rPr lang="en-US" sz="900" dirty="0"/>
              <a:t>[image] </a:t>
            </a:r>
            <a:r>
              <a:rPr lang="en-US" sz="900" dirty="0" err="1"/>
              <a:t>Damerval</a:t>
            </a:r>
            <a:r>
              <a:rPr lang="en-US" sz="900" dirty="0"/>
              <a:t>, C., A. Becker, &amp; K. Alix. (2011) The evolution of flower development: current understanding and future challenges. </a:t>
            </a:r>
            <a:r>
              <a:rPr lang="en-US" sz="900" i="1" dirty="0"/>
              <a:t>Annals of Botany</a:t>
            </a:r>
            <a:r>
              <a:rPr lang="en-US" sz="900" dirty="0"/>
              <a:t> 107: 10.1093/</a:t>
            </a:r>
            <a:r>
              <a:rPr lang="en-US" sz="900" dirty="0" err="1"/>
              <a:t>aob</a:t>
            </a:r>
            <a:r>
              <a:rPr lang="en-US" sz="900" dirty="0"/>
              <a:t>/mcr122. </a:t>
            </a:r>
          </a:p>
        </p:txBody>
      </p:sp>
      <p:pic>
        <p:nvPicPr>
          <p:cNvPr id="3074" name="Picture 2" descr="Floral diversity among angiosperms. (A) Aconitum napellus. (B) Akebia quinata. (C) Lotus corniculatus. (D) Lamprocapnos spectabilis. (E) Doronicum sp. (F) Gentiana acaulis. (G) Papaver somniferum. (H) Ophrys scolopax. (I) Cleome spinosa. (J) Leptospermum scoparium. (K) Callistemon citrinus. (L) Eschscholzia californica. (M) Brassica oleracea. (N) Aquilegia alpina. (O) Heracleum spondylium. (P) Lilium martagon. Images: C. Damerval (A– H, N– P); A. Becker (I–L); K. Alix (M).  ">
            <a:extLst>
              <a:ext uri="{FF2B5EF4-FFF2-40B4-BE49-F238E27FC236}">
                <a16:creationId xmlns:a16="http://schemas.microsoft.com/office/drawing/2014/main" id="{984A0DE5-2671-40A9-83BB-A7278E7267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1547" y="1456267"/>
            <a:ext cx="3869789" cy="4888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0104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873755" y="37971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Importance of Pollination: Natural Habitat</a:t>
            </a:r>
          </a:p>
        </p:txBody>
      </p:sp>
      <p:sp>
        <p:nvSpPr>
          <p:cNvPr id="2" name="TextBox 1"/>
          <p:cNvSpPr txBox="1"/>
          <p:nvPr/>
        </p:nvSpPr>
        <p:spPr>
          <a:xfrm>
            <a:off x="1270000" y="1456267"/>
            <a:ext cx="6045200" cy="3231654"/>
          </a:xfrm>
          <a:prstGeom prst="rect">
            <a:avLst/>
          </a:prstGeom>
          <a:noFill/>
        </p:spPr>
        <p:txBody>
          <a:bodyPr wrap="square" rtlCol="0">
            <a:spAutoFit/>
          </a:bodyPr>
          <a:lstStyle/>
          <a:p>
            <a:r>
              <a:rPr lang="en-US" dirty="0"/>
              <a:t>Pollination maintains plant community composition, which is harmed when either pollinators or plant species become too rare for adequate pollination.</a:t>
            </a:r>
          </a:p>
          <a:p>
            <a:endParaRPr lang="en-US" dirty="0"/>
          </a:p>
          <a:p>
            <a:r>
              <a:rPr lang="en-US" u="sng" dirty="0"/>
              <a:t>Hawaiian mint </a:t>
            </a:r>
            <a:r>
              <a:rPr lang="en-US" i="1" u="sng" dirty="0" err="1"/>
              <a:t>Stenogyne</a:t>
            </a:r>
            <a:r>
              <a:rPr lang="en-US" i="1" u="sng" dirty="0"/>
              <a:t> angustifolia:</a:t>
            </a:r>
            <a:endParaRPr lang="en-US" dirty="0"/>
          </a:p>
          <a:p>
            <a:r>
              <a:rPr lang="en-US" dirty="0"/>
              <a:t>Has no native pollinators left, is only rarely visited by 2 non-native bee species</a:t>
            </a:r>
            <a:r>
              <a:rPr lang="en-US" baseline="30000" dirty="0"/>
              <a:t>1</a:t>
            </a:r>
          </a:p>
          <a:p>
            <a:endParaRPr lang="en-US" baseline="30000" dirty="0"/>
          </a:p>
          <a:p>
            <a:endParaRPr lang="en-US" baseline="30000" dirty="0"/>
          </a:p>
          <a:p>
            <a:r>
              <a:rPr lang="en-US" dirty="0"/>
              <a:t>Plant conservation projects have focused on hand-pollination when plant populations become too rare for animal-mediated pollination</a:t>
            </a:r>
            <a:r>
              <a:rPr lang="en-US" baseline="30000" dirty="0"/>
              <a:t>2</a:t>
            </a:r>
            <a:endParaRPr lang="en-US" dirty="0"/>
          </a:p>
        </p:txBody>
      </p:sp>
      <p:sp>
        <p:nvSpPr>
          <p:cNvPr id="5" name="TextBox 4"/>
          <p:cNvSpPr txBox="1"/>
          <p:nvPr/>
        </p:nvSpPr>
        <p:spPr>
          <a:xfrm>
            <a:off x="0" y="6485010"/>
            <a:ext cx="12192000" cy="369332"/>
          </a:xfrm>
          <a:prstGeom prst="rect">
            <a:avLst/>
          </a:prstGeom>
          <a:noFill/>
        </p:spPr>
        <p:txBody>
          <a:bodyPr wrap="square" rtlCol="0">
            <a:spAutoFit/>
          </a:bodyPr>
          <a:lstStyle/>
          <a:p>
            <a:r>
              <a:rPr lang="en-US" sz="900" baseline="30000" dirty="0"/>
              <a:t>1</a:t>
            </a:r>
            <a:r>
              <a:rPr lang="en-US" sz="900" dirty="0">
                <a:solidFill>
                  <a:srgbClr val="000000"/>
                </a:solidFill>
                <a:effectLst/>
                <a:latin typeface="Calibri" panose="020F0502020204030204" pitchFamily="34" charset="0"/>
              </a:rPr>
              <a:t>Aslan, Clare E., Christina T. Liang, Aaron B. Shiels, &amp; William Haines (2018) Absence of native flower visitors for the endangered Hawaiian mint </a:t>
            </a:r>
            <a:r>
              <a:rPr lang="en-US" sz="900" i="1" dirty="0" err="1">
                <a:solidFill>
                  <a:srgbClr val="000000"/>
                </a:solidFill>
                <a:effectLst/>
                <a:latin typeface="Calibri" panose="020F0502020204030204" pitchFamily="34" charset="0"/>
              </a:rPr>
              <a:t>Stenogyne</a:t>
            </a:r>
            <a:r>
              <a:rPr lang="en-US" sz="900" i="1" dirty="0">
                <a:solidFill>
                  <a:srgbClr val="000000"/>
                </a:solidFill>
                <a:effectLst/>
                <a:latin typeface="Calibri" panose="020F0502020204030204" pitchFamily="34" charset="0"/>
              </a:rPr>
              <a:t> angustifolia:</a:t>
            </a:r>
            <a:r>
              <a:rPr lang="en-US" sz="900" dirty="0">
                <a:solidFill>
                  <a:srgbClr val="000000"/>
                </a:solidFill>
                <a:effectLst/>
                <a:latin typeface="Calibri" panose="020F0502020204030204" pitchFamily="34" charset="0"/>
              </a:rPr>
              <a:t> Impending ecological extinction? </a:t>
            </a:r>
            <a:r>
              <a:rPr lang="en-US" sz="900" i="1" dirty="0">
                <a:solidFill>
                  <a:srgbClr val="000000"/>
                </a:solidFill>
                <a:effectLst/>
                <a:latin typeface="Calibri" panose="020F0502020204030204" pitchFamily="34" charset="0"/>
              </a:rPr>
              <a:t>Global Ecology and Conservation</a:t>
            </a:r>
            <a:r>
              <a:rPr lang="en-US" sz="900" dirty="0">
                <a:solidFill>
                  <a:srgbClr val="000000"/>
                </a:solidFill>
                <a:effectLst/>
                <a:latin typeface="Calibri" panose="020F0502020204030204" pitchFamily="34" charset="0"/>
              </a:rPr>
              <a:t> 166: e00468.</a:t>
            </a:r>
          </a:p>
          <a:p>
            <a:r>
              <a:rPr lang="en-US" sz="900" baseline="30000" dirty="0">
                <a:solidFill>
                  <a:srgbClr val="000000"/>
                </a:solidFill>
                <a:effectLst/>
                <a:latin typeface="Calibri" panose="020F0502020204030204" pitchFamily="34" charset="0"/>
              </a:rPr>
              <a:t>2 </a:t>
            </a:r>
            <a:r>
              <a:rPr lang="en-US" sz="900" dirty="0">
                <a:solidFill>
                  <a:srgbClr val="000000"/>
                </a:solidFill>
                <a:effectLst/>
                <a:latin typeface="Calibri" panose="020F0502020204030204" pitchFamily="34" charset="0"/>
              </a:rPr>
              <a:t>[bottom image] Krall, Ken (2019) Pollinating a rare plant species by hand pays off. </a:t>
            </a:r>
            <a:r>
              <a:rPr lang="en-US" sz="900" i="1" dirty="0">
                <a:solidFill>
                  <a:srgbClr val="000000"/>
                </a:solidFill>
                <a:effectLst/>
                <a:latin typeface="Calibri" panose="020F0502020204030204" pitchFamily="34" charset="0"/>
              </a:rPr>
              <a:t>WXPR</a:t>
            </a:r>
            <a:r>
              <a:rPr lang="en-US" sz="900" dirty="0">
                <a:solidFill>
                  <a:srgbClr val="000000"/>
                </a:solidFill>
                <a:effectLst/>
                <a:latin typeface="Calibri" panose="020F0502020204030204" pitchFamily="34" charset="0"/>
              </a:rPr>
              <a:t> [internet] </a:t>
            </a:r>
            <a:r>
              <a:rPr lang="en-US" sz="900" dirty="0">
                <a:solidFill>
                  <a:srgbClr val="000000"/>
                </a:solidFill>
                <a:effectLst/>
                <a:latin typeface="Calibri" panose="020F0502020204030204" pitchFamily="34" charset="0"/>
                <a:hlinkClick r:id="rId3"/>
              </a:rPr>
              <a:t>https://www.wxpr.org/post/pollinating-rare-plant-species-hand-pays#stream/0</a:t>
            </a:r>
            <a:r>
              <a:rPr lang="en-US" sz="900" dirty="0">
                <a:solidFill>
                  <a:srgbClr val="000000"/>
                </a:solidFill>
                <a:effectLst/>
                <a:latin typeface="Calibri" panose="020F0502020204030204" pitchFamily="34" charset="0"/>
              </a:rPr>
              <a:t>  </a:t>
            </a:r>
            <a:endParaRPr lang="en-US" sz="900" baseline="30000" dirty="0"/>
          </a:p>
        </p:txBody>
      </p:sp>
      <p:pic>
        <p:nvPicPr>
          <p:cNvPr id="7176" name="Picture 8" descr="Image result for Stenogyne angustifolia">
            <a:extLst>
              <a:ext uri="{FF2B5EF4-FFF2-40B4-BE49-F238E27FC236}">
                <a16:creationId xmlns:a16="http://schemas.microsoft.com/office/drawing/2014/main" id="{9E3ABE31-C93D-46F6-8D78-37320165FC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7218" y="1273067"/>
            <a:ext cx="2822074" cy="282207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AFD56E73-8E36-4FE7-A54C-10BF5DB03AA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8971" r="27420"/>
          <a:stretch/>
        </p:blipFill>
        <p:spPr bwMode="auto">
          <a:xfrm>
            <a:off x="8086264" y="3837962"/>
            <a:ext cx="1729627" cy="2370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7267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873755" y="37971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Importance of Pollination: Natural Habitat</a:t>
            </a:r>
          </a:p>
        </p:txBody>
      </p:sp>
      <p:sp>
        <p:nvSpPr>
          <p:cNvPr id="2" name="TextBox 1"/>
          <p:cNvSpPr txBox="1"/>
          <p:nvPr/>
        </p:nvSpPr>
        <p:spPr>
          <a:xfrm>
            <a:off x="1269999" y="1456267"/>
            <a:ext cx="8872621" cy="369332"/>
          </a:xfrm>
          <a:prstGeom prst="rect">
            <a:avLst/>
          </a:prstGeom>
          <a:noFill/>
        </p:spPr>
        <p:txBody>
          <a:bodyPr wrap="square" rtlCol="0">
            <a:spAutoFit/>
          </a:bodyPr>
          <a:lstStyle/>
          <a:p>
            <a:r>
              <a:rPr lang="en-US" dirty="0"/>
              <a:t>Seed production is also important for granivores and higher tropic levels in the food web</a:t>
            </a:r>
            <a:r>
              <a:rPr lang="en-US" baseline="30000" dirty="0"/>
              <a:t>1,2</a:t>
            </a:r>
            <a:endParaRPr lang="en-US" dirty="0"/>
          </a:p>
        </p:txBody>
      </p:sp>
      <p:sp>
        <p:nvSpPr>
          <p:cNvPr id="5" name="TextBox 4"/>
          <p:cNvSpPr txBox="1"/>
          <p:nvPr/>
        </p:nvSpPr>
        <p:spPr>
          <a:xfrm>
            <a:off x="0" y="6485011"/>
            <a:ext cx="12192000" cy="369332"/>
          </a:xfrm>
          <a:prstGeom prst="rect">
            <a:avLst/>
          </a:prstGeom>
          <a:noFill/>
        </p:spPr>
        <p:txBody>
          <a:bodyPr wrap="square" rtlCol="0">
            <a:spAutoFit/>
          </a:bodyPr>
          <a:lstStyle/>
          <a:p>
            <a:r>
              <a:rPr lang="en-US" sz="900" baseline="30000" dirty="0"/>
              <a:t>1</a:t>
            </a:r>
            <a:r>
              <a:rPr lang="en-US" sz="900" dirty="0"/>
              <a:t>Pellish, Carmen A., et al (2017) Small vertebrate granivores reduce seedling emergence in native tallgrass prairie restoration. </a:t>
            </a:r>
            <a:r>
              <a:rPr lang="en-US" sz="900" i="1" dirty="0"/>
              <a:t>Restoration Ecology</a:t>
            </a:r>
            <a:r>
              <a:rPr lang="en-US" sz="900" dirty="0"/>
              <a:t> 26(2): 323-330.</a:t>
            </a:r>
          </a:p>
          <a:p>
            <a:r>
              <a:rPr lang="en-US" sz="900" baseline="30000" dirty="0"/>
              <a:t>2</a:t>
            </a:r>
            <a:r>
              <a:rPr lang="en-US" sz="900" dirty="0"/>
              <a:t>Howe, H. F. &amp; J. S. Brown (1999) Effects of birds and rodents on synthetic tallgrass communities. </a:t>
            </a:r>
            <a:r>
              <a:rPr lang="en-US" sz="900" i="1" dirty="0"/>
              <a:t>Ecology</a:t>
            </a:r>
            <a:r>
              <a:rPr lang="en-US" sz="900" dirty="0"/>
              <a:t> 80(5): 1776-1781.  </a:t>
            </a:r>
          </a:p>
        </p:txBody>
      </p:sp>
      <p:grpSp>
        <p:nvGrpSpPr>
          <p:cNvPr id="6" name="Group 5">
            <a:extLst>
              <a:ext uri="{FF2B5EF4-FFF2-40B4-BE49-F238E27FC236}">
                <a16:creationId xmlns:a16="http://schemas.microsoft.com/office/drawing/2014/main" id="{0173C949-3AD6-450E-ABF8-92A4EAFFE784}"/>
              </a:ext>
            </a:extLst>
          </p:cNvPr>
          <p:cNvGrpSpPr/>
          <p:nvPr/>
        </p:nvGrpSpPr>
        <p:grpSpPr>
          <a:xfrm>
            <a:off x="848887" y="2329154"/>
            <a:ext cx="5854361" cy="3289593"/>
            <a:chOff x="3168819" y="2208839"/>
            <a:chExt cx="5854361" cy="3289593"/>
          </a:xfrm>
        </p:grpSpPr>
        <p:pic>
          <p:nvPicPr>
            <p:cNvPr id="8194" name="Picture 2">
              <a:extLst>
                <a:ext uri="{FF2B5EF4-FFF2-40B4-BE49-F238E27FC236}">
                  <a16:creationId xmlns:a16="http://schemas.microsoft.com/office/drawing/2014/main" id="{7388D28B-D88A-42D4-B39C-F5F6DF21E1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8819" y="2208839"/>
              <a:ext cx="5854361" cy="32895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943098A-97FD-401E-B5D4-DAEEAAA3832D}"/>
                </a:ext>
              </a:extLst>
            </p:cNvPr>
            <p:cNvSpPr txBox="1"/>
            <p:nvPr/>
          </p:nvSpPr>
          <p:spPr>
            <a:xfrm>
              <a:off x="7820526" y="5233736"/>
              <a:ext cx="1202654" cy="261610"/>
            </a:xfrm>
            <a:prstGeom prst="rect">
              <a:avLst/>
            </a:prstGeom>
            <a:solidFill>
              <a:schemeClr val="tx1"/>
            </a:solidFill>
          </p:spPr>
          <p:txBody>
            <a:bodyPr wrap="square" rtlCol="0">
              <a:spAutoFit/>
            </a:bodyPr>
            <a:lstStyle/>
            <a:p>
              <a:pPr algn="r"/>
              <a:r>
                <a:rPr lang="en-US" sz="1050" dirty="0">
                  <a:solidFill>
                    <a:schemeClr val="bg1"/>
                  </a:solidFill>
                </a:rPr>
                <a:t>© Justin Meissen</a:t>
              </a:r>
            </a:p>
          </p:txBody>
        </p:sp>
      </p:grpSp>
      <p:pic>
        <p:nvPicPr>
          <p:cNvPr id="8196" name="Picture 4" descr="figure image">
            <a:extLst>
              <a:ext uri="{FF2B5EF4-FFF2-40B4-BE49-F238E27FC236}">
                <a16:creationId xmlns:a16="http://schemas.microsoft.com/office/drawing/2014/main" id="{2D37D0A3-D0EA-4776-A1BB-F87FCD9EBA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2258" y="2017213"/>
            <a:ext cx="4197835" cy="4155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7738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873755" y="37971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Importance of Pollination: Agriculture</a:t>
            </a:r>
          </a:p>
        </p:txBody>
      </p:sp>
      <p:sp>
        <p:nvSpPr>
          <p:cNvPr id="2" name="TextBox 1"/>
          <p:cNvSpPr txBox="1"/>
          <p:nvPr/>
        </p:nvSpPr>
        <p:spPr>
          <a:xfrm>
            <a:off x="1270000" y="1456267"/>
            <a:ext cx="9955463" cy="2585323"/>
          </a:xfrm>
          <a:prstGeom prst="rect">
            <a:avLst/>
          </a:prstGeom>
          <a:noFill/>
        </p:spPr>
        <p:txBody>
          <a:bodyPr wrap="square" rtlCol="0">
            <a:spAutoFit/>
          </a:bodyPr>
          <a:lstStyle/>
          <a:p>
            <a:r>
              <a:rPr lang="en-US" dirty="0"/>
              <a:t>Wind pollinated crops:</a:t>
            </a:r>
          </a:p>
          <a:p>
            <a:pPr marL="285750" indent="-285750">
              <a:buFont typeface="Arial" panose="020B0604020202020204" pitchFamily="34" charset="0"/>
              <a:buChar char="•"/>
            </a:pPr>
            <a:r>
              <a:rPr lang="en-US" dirty="0"/>
              <a:t>wheat, rice, corn, rye, barley, oats, walnuts, pecans, &amp; pistachios</a:t>
            </a:r>
            <a:r>
              <a:rPr lang="en-US" baseline="30000" dirty="0"/>
              <a:t>1</a:t>
            </a:r>
            <a:endParaRPr lang="en-US" dirty="0"/>
          </a:p>
          <a:p>
            <a:pPr marL="285750" indent="-285750">
              <a:buFont typeface="Arial" panose="020B0604020202020204" pitchFamily="34" charset="0"/>
              <a:buChar char="•"/>
            </a:pPr>
            <a:endParaRPr lang="en-US" dirty="0"/>
          </a:p>
          <a:p>
            <a:endParaRPr lang="en-US" dirty="0"/>
          </a:p>
          <a:p>
            <a:r>
              <a:rPr lang="en-US" dirty="0"/>
              <a:t>Animal pollinated crops: </a:t>
            </a:r>
          </a:p>
          <a:p>
            <a:pPr marL="285750" indent="-285750">
              <a:buFont typeface="Arial" panose="020B0604020202020204" pitchFamily="34" charset="0"/>
              <a:buChar char="•"/>
            </a:pPr>
            <a:r>
              <a:rPr lang="en-US" dirty="0"/>
              <a:t>35% of the world’s food crop production</a:t>
            </a:r>
            <a:r>
              <a:rPr lang="en-US" baseline="30000" dirty="0"/>
              <a:t>3,5</a:t>
            </a:r>
            <a:r>
              <a:rPr lang="en-US" dirty="0"/>
              <a:t> and 75% of crop species</a:t>
            </a:r>
            <a:r>
              <a:rPr lang="en-US" baseline="30000" dirty="0"/>
              <a:t>4</a:t>
            </a:r>
          </a:p>
          <a:p>
            <a:pPr marL="285750" indent="-285750">
              <a:buFont typeface="Arial" panose="020B0604020202020204" pitchFamily="34" charset="0"/>
              <a:buChar char="•"/>
            </a:pPr>
            <a:r>
              <a:rPr lang="en-US" dirty="0"/>
              <a:t>Tomatoes, strawberries, watermelon, squash, almonds, celery, sunflower seeds, </a:t>
            </a:r>
            <a:r>
              <a:rPr lang="en-US" dirty="0" err="1"/>
              <a:t>etc</a:t>
            </a:r>
            <a:endParaRPr lang="en-US" dirty="0"/>
          </a:p>
          <a:p>
            <a:endParaRPr lang="en-US" dirty="0"/>
          </a:p>
          <a:p>
            <a:r>
              <a:rPr lang="en-US" i="1" dirty="0"/>
              <a:t>“Pollinators are responsible for 1 out of every 3 bites of food you eat!”</a:t>
            </a:r>
            <a:r>
              <a:rPr lang="en-US" i="1" baseline="30000" dirty="0"/>
              <a:t>2</a:t>
            </a:r>
            <a:endParaRPr lang="en-US" i="1" dirty="0"/>
          </a:p>
        </p:txBody>
      </p:sp>
      <p:sp>
        <p:nvSpPr>
          <p:cNvPr id="5" name="TextBox 4"/>
          <p:cNvSpPr txBox="1"/>
          <p:nvPr/>
        </p:nvSpPr>
        <p:spPr>
          <a:xfrm>
            <a:off x="0" y="6075938"/>
            <a:ext cx="12192000" cy="784830"/>
          </a:xfrm>
          <a:prstGeom prst="rect">
            <a:avLst/>
          </a:prstGeom>
          <a:noFill/>
        </p:spPr>
        <p:txBody>
          <a:bodyPr wrap="square" rtlCol="0">
            <a:spAutoFit/>
          </a:bodyPr>
          <a:lstStyle/>
          <a:p>
            <a:r>
              <a:rPr lang="en-US" sz="900" baseline="30000" dirty="0"/>
              <a:t>1</a:t>
            </a:r>
            <a:r>
              <a:rPr lang="en-US" sz="900" dirty="0"/>
              <a:t>Division of Agriculture and Natural Resources (2020) “Wind”. </a:t>
            </a:r>
            <a:r>
              <a:rPr lang="en-US" sz="900" i="1" dirty="0"/>
              <a:t>University of California, </a:t>
            </a:r>
            <a:r>
              <a:rPr lang="en-US" sz="900" dirty="0"/>
              <a:t>Pollen Nation [Internet]. Available at: </a:t>
            </a:r>
            <a:r>
              <a:rPr lang="en-US" sz="900" dirty="0">
                <a:hlinkClick r:id="rId3"/>
              </a:rPr>
              <a:t>https://ucanr.edu/sites/PollenNation/Meet_The_Pollinators/Wind/</a:t>
            </a:r>
            <a:endParaRPr lang="en-US" sz="900" dirty="0"/>
          </a:p>
          <a:p>
            <a:r>
              <a:rPr lang="en-US" sz="900" baseline="30000" dirty="0"/>
              <a:t>2</a:t>
            </a:r>
            <a:r>
              <a:rPr lang="en-US" sz="900" dirty="0"/>
              <a:t>US Forest Service. “Animal Pollination”. </a:t>
            </a:r>
            <a:r>
              <a:rPr lang="en-US" sz="900" i="1" dirty="0"/>
              <a:t>USDA</a:t>
            </a:r>
            <a:r>
              <a:rPr lang="en-US" sz="900" dirty="0"/>
              <a:t>, Washington DC [internet]. Available at: </a:t>
            </a:r>
            <a:r>
              <a:rPr lang="en-US" sz="900" dirty="0">
                <a:hlinkClick r:id="rId4"/>
              </a:rPr>
              <a:t>https://www.fs.fed.us/wildflowers/pollinators/animals/index.shtml</a:t>
            </a:r>
            <a:endParaRPr lang="en-US" sz="900" dirty="0"/>
          </a:p>
          <a:p>
            <a:r>
              <a:rPr lang="en-US" sz="900" baseline="30000" dirty="0"/>
              <a:t>3</a:t>
            </a:r>
            <a:r>
              <a:rPr lang="en-US" sz="900" dirty="0"/>
              <a:t>Natural Resources Conservation Service. “Insects &amp; Pollinators”. </a:t>
            </a:r>
            <a:r>
              <a:rPr lang="en-US" sz="900" i="1" dirty="0"/>
              <a:t>USDA</a:t>
            </a:r>
            <a:r>
              <a:rPr lang="en-US" sz="900" dirty="0"/>
              <a:t>, Washington DC [Internet]. Available at: </a:t>
            </a:r>
            <a:r>
              <a:rPr lang="en-US" sz="900" dirty="0">
                <a:hlinkClick r:id="rId5"/>
              </a:rPr>
              <a:t>https://www.nrcs.usda.gov/wps/portal/nrcs/main/national/plantsanimals/pollinate/</a:t>
            </a:r>
            <a:endParaRPr lang="en-US" sz="900" dirty="0"/>
          </a:p>
          <a:p>
            <a:r>
              <a:rPr lang="en-US" sz="900" baseline="30000" dirty="0"/>
              <a:t>4</a:t>
            </a:r>
            <a:r>
              <a:rPr lang="en-US" sz="900" dirty="0"/>
              <a:t>Bartomeus, I, et al. (2014) Contribution of insect pollinators to crop yield and quality varies with agricultural intensification. </a:t>
            </a:r>
            <a:r>
              <a:rPr lang="en-US" sz="900" i="1" dirty="0" err="1"/>
              <a:t>Peerj</a:t>
            </a:r>
            <a:r>
              <a:rPr lang="en-US" sz="900" i="1" dirty="0"/>
              <a:t>: </a:t>
            </a:r>
            <a:r>
              <a:rPr lang="en-US" sz="900" dirty="0"/>
              <a:t>10.7716/peerj.328.  </a:t>
            </a:r>
          </a:p>
          <a:p>
            <a:r>
              <a:rPr lang="en-US" sz="900" baseline="30000" dirty="0"/>
              <a:t>5</a:t>
            </a:r>
            <a:r>
              <a:rPr lang="en-US" sz="900" dirty="0"/>
              <a:t> Klein, Alexandra-Maria, et al (2006) Importance of pollinators in changing landscapes for world crops. </a:t>
            </a:r>
            <a:r>
              <a:rPr lang="en-US" sz="900" i="1" dirty="0"/>
              <a:t>Proc. R. Soc. B. </a:t>
            </a:r>
            <a:r>
              <a:rPr lang="en-US" sz="900" dirty="0"/>
              <a:t>274: 303-313. </a:t>
            </a:r>
            <a:endParaRPr lang="en-US" sz="900" baseline="30000" dirty="0"/>
          </a:p>
        </p:txBody>
      </p:sp>
    </p:spTree>
    <p:extLst>
      <p:ext uri="{BB962C8B-B14F-4D97-AF65-F5344CB8AC3E}">
        <p14:creationId xmlns:p14="http://schemas.microsoft.com/office/powerpoint/2010/main" val="4294514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873755" y="37971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Importance of Pollination: Agriculture</a:t>
            </a:r>
          </a:p>
        </p:txBody>
      </p:sp>
      <p:sp>
        <p:nvSpPr>
          <p:cNvPr id="2" name="TextBox 1"/>
          <p:cNvSpPr txBox="1"/>
          <p:nvPr/>
        </p:nvSpPr>
        <p:spPr>
          <a:xfrm>
            <a:off x="1270000" y="1504393"/>
            <a:ext cx="7349067" cy="369332"/>
          </a:xfrm>
          <a:prstGeom prst="rect">
            <a:avLst/>
          </a:prstGeom>
          <a:noFill/>
        </p:spPr>
        <p:txBody>
          <a:bodyPr wrap="square" rtlCol="0">
            <a:spAutoFit/>
          </a:bodyPr>
          <a:lstStyle/>
          <a:p>
            <a:r>
              <a:rPr lang="en-US" dirty="0"/>
              <a:t>Insufficient pollination produces low crop quality and yield</a:t>
            </a:r>
            <a:r>
              <a:rPr lang="en-US" baseline="30000" dirty="0"/>
              <a:t>1</a:t>
            </a:r>
            <a:endParaRPr lang="en-US" dirty="0"/>
          </a:p>
        </p:txBody>
      </p:sp>
      <p:sp>
        <p:nvSpPr>
          <p:cNvPr id="5" name="TextBox 4"/>
          <p:cNvSpPr txBox="1"/>
          <p:nvPr/>
        </p:nvSpPr>
        <p:spPr>
          <a:xfrm>
            <a:off x="0" y="6629404"/>
            <a:ext cx="12192000" cy="230832"/>
          </a:xfrm>
          <a:prstGeom prst="rect">
            <a:avLst/>
          </a:prstGeom>
          <a:noFill/>
        </p:spPr>
        <p:txBody>
          <a:bodyPr wrap="square" rtlCol="0">
            <a:spAutoFit/>
          </a:bodyPr>
          <a:lstStyle/>
          <a:p>
            <a:r>
              <a:rPr lang="en-US" sz="900" baseline="30000" dirty="0"/>
              <a:t>1</a:t>
            </a:r>
            <a:r>
              <a:rPr lang="en-US" sz="900" dirty="0"/>
              <a:t>Wietzke, Alexander et al. (2018) Insect pollination as a key factor for strawberry physiology and marketable fruit quality. </a:t>
            </a:r>
            <a:r>
              <a:rPr lang="en-US" sz="900" i="1" dirty="0"/>
              <a:t>Agriculture, Ecosystems, &amp; Environment </a:t>
            </a:r>
            <a:r>
              <a:rPr lang="en-US" sz="900" dirty="0"/>
              <a:t>285: 197-204. </a:t>
            </a:r>
            <a:endParaRPr lang="en-US" sz="900" baseline="30000" dirty="0"/>
          </a:p>
        </p:txBody>
      </p:sp>
      <p:pic>
        <p:nvPicPr>
          <p:cNvPr id="4100" name="Picture 4">
            <a:extLst>
              <a:ext uri="{FF2B5EF4-FFF2-40B4-BE49-F238E27FC236}">
                <a16:creationId xmlns:a16="http://schemas.microsoft.com/office/drawing/2014/main" id="{3101B4A2-A73E-4579-BBD0-1B3E508045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618" t="14141" b="6737"/>
          <a:stretch/>
        </p:blipFill>
        <p:spPr bwMode="auto">
          <a:xfrm>
            <a:off x="3673473" y="2458994"/>
            <a:ext cx="4845055" cy="3274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5390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873755" y="37971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Importance of Pollination: Agriculture</a:t>
            </a:r>
          </a:p>
        </p:txBody>
      </p:sp>
      <p:sp>
        <p:nvSpPr>
          <p:cNvPr id="2" name="TextBox 1"/>
          <p:cNvSpPr txBox="1"/>
          <p:nvPr/>
        </p:nvSpPr>
        <p:spPr>
          <a:xfrm>
            <a:off x="1270000" y="1504393"/>
            <a:ext cx="7349067" cy="369332"/>
          </a:xfrm>
          <a:prstGeom prst="rect">
            <a:avLst/>
          </a:prstGeom>
          <a:noFill/>
        </p:spPr>
        <p:txBody>
          <a:bodyPr wrap="square" rtlCol="0">
            <a:spAutoFit/>
          </a:bodyPr>
          <a:lstStyle/>
          <a:p>
            <a:r>
              <a:rPr lang="en-US" dirty="0"/>
              <a:t>Some crops require unique pollination from specific pollinator species</a:t>
            </a:r>
            <a:r>
              <a:rPr lang="en-US" baseline="30000" dirty="0"/>
              <a:t>1</a:t>
            </a:r>
            <a:endParaRPr lang="en-US" dirty="0"/>
          </a:p>
        </p:txBody>
      </p:sp>
      <p:sp>
        <p:nvSpPr>
          <p:cNvPr id="5" name="TextBox 4"/>
          <p:cNvSpPr txBox="1"/>
          <p:nvPr/>
        </p:nvSpPr>
        <p:spPr>
          <a:xfrm>
            <a:off x="0" y="6629404"/>
            <a:ext cx="12192000" cy="230832"/>
          </a:xfrm>
          <a:prstGeom prst="rect">
            <a:avLst/>
          </a:prstGeom>
          <a:noFill/>
        </p:spPr>
        <p:txBody>
          <a:bodyPr wrap="square" rtlCol="0">
            <a:spAutoFit/>
          </a:bodyPr>
          <a:lstStyle/>
          <a:p>
            <a:r>
              <a:rPr lang="en-US" sz="900" baseline="30000" dirty="0"/>
              <a:t>1</a:t>
            </a:r>
            <a:r>
              <a:rPr lang="en-US" sz="900" dirty="0"/>
              <a:t>Vallejo-Marin, Mario (2018) Buzz pollination: studying bee vibrations on flowers. </a:t>
            </a:r>
            <a:r>
              <a:rPr lang="en-US" sz="900" i="1" dirty="0"/>
              <a:t>New Phytologist</a:t>
            </a:r>
            <a:r>
              <a:rPr lang="en-US" sz="900" dirty="0"/>
              <a:t> 224(3): 1068-1074. </a:t>
            </a:r>
            <a:endParaRPr lang="en-US" sz="900" baseline="30000" dirty="0"/>
          </a:p>
        </p:txBody>
      </p:sp>
      <p:pic>
        <p:nvPicPr>
          <p:cNvPr id="5122" name="Picture 2" descr="image">
            <a:extLst>
              <a:ext uri="{FF2B5EF4-FFF2-40B4-BE49-F238E27FC236}">
                <a16:creationId xmlns:a16="http://schemas.microsoft.com/office/drawing/2014/main" id="{407AAA8D-0F66-45FC-9DB4-A3C21E366C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044" y="2673296"/>
            <a:ext cx="5278668" cy="2269827"/>
          </a:xfrm>
          <a:prstGeom prst="rect">
            <a:avLst/>
          </a:prstGeom>
          <a:noFill/>
          <a:extLst>
            <a:ext uri="{909E8E84-426E-40DD-AFC4-6F175D3DCCD1}">
              <a14:hiddenFill xmlns:a14="http://schemas.microsoft.com/office/drawing/2010/main">
                <a:solidFill>
                  <a:srgbClr val="FFFFFF"/>
                </a:solidFill>
              </a14:hiddenFill>
            </a:ext>
          </a:extLst>
        </p:spPr>
      </p:pic>
      <p:pic>
        <p:nvPicPr>
          <p:cNvPr id="4" name="Online Media 3" title="This Vibrating Bumblebee Unlocks a Flower's Hidden Treasure |  Deep Look">
            <a:hlinkClick r:id="" action="ppaction://media"/>
            <a:extLst>
              <a:ext uri="{FF2B5EF4-FFF2-40B4-BE49-F238E27FC236}">
                <a16:creationId xmlns:a16="http://schemas.microsoft.com/office/drawing/2014/main" id="{B4CBAD37-3769-4C55-B6DD-AD75F320F359}"/>
              </a:ext>
            </a:extLst>
          </p:cNvPr>
          <p:cNvPicPr>
            <a:picLocks noRot="1" noChangeAspect="1"/>
          </p:cNvPicPr>
          <p:nvPr>
            <a:videoFile r:link="rId1"/>
          </p:nvPr>
        </p:nvPicPr>
        <p:blipFill>
          <a:blip r:embed="rId5"/>
          <a:stretch>
            <a:fillRect/>
          </a:stretch>
        </p:blipFill>
        <p:spPr>
          <a:xfrm>
            <a:off x="6290288" y="2384798"/>
            <a:ext cx="5404981" cy="3053814"/>
          </a:xfrm>
          <a:prstGeom prst="rect">
            <a:avLst/>
          </a:prstGeom>
        </p:spPr>
      </p:pic>
    </p:spTree>
    <p:extLst>
      <p:ext uri="{BB962C8B-B14F-4D97-AF65-F5344CB8AC3E}">
        <p14:creationId xmlns:p14="http://schemas.microsoft.com/office/powerpoint/2010/main" val="341654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873755" y="37971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Main Ideas:</a:t>
            </a:r>
          </a:p>
        </p:txBody>
      </p:sp>
      <p:sp>
        <p:nvSpPr>
          <p:cNvPr id="2" name="TextBox 1"/>
          <p:cNvSpPr txBox="1"/>
          <p:nvPr/>
        </p:nvSpPr>
        <p:spPr>
          <a:xfrm>
            <a:off x="1270000" y="1456267"/>
            <a:ext cx="9925221" cy="3693319"/>
          </a:xfrm>
          <a:prstGeom prst="rect">
            <a:avLst/>
          </a:prstGeom>
          <a:noFill/>
        </p:spPr>
        <p:txBody>
          <a:bodyPr wrap="square" rtlCol="0">
            <a:spAutoFit/>
          </a:bodyPr>
          <a:lstStyle/>
          <a:p>
            <a:pPr marL="285750" indent="-285750">
              <a:buFont typeface="Arial" panose="020B0604020202020204" pitchFamily="34" charset="0"/>
              <a:buChar char="•"/>
            </a:pPr>
            <a:r>
              <a:rPr lang="en-US" b="1" dirty="0"/>
              <a:t>Instructor Introduction</a:t>
            </a:r>
          </a:p>
          <a:p>
            <a:pPr marL="742950" lvl="1" indent="-285750">
              <a:buFont typeface="Arial" panose="020B0604020202020204" pitchFamily="34" charset="0"/>
              <a:buChar char="•"/>
            </a:pPr>
            <a:r>
              <a:rPr lang="en-US" dirty="0"/>
              <a:t>Student introductions</a:t>
            </a:r>
          </a:p>
          <a:p>
            <a:pPr marL="285750" indent="-285750">
              <a:buFont typeface="Arial" panose="020B0604020202020204" pitchFamily="34" charset="0"/>
              <a:buChar char="•"/>
            </a:pPr>
            <a:r>
              <a:rPr lang="en-US" b="1" dirty="0"/>
              <a:t>Course Structure</a:t>
            </a:r>
          </a:p>
          <a:p>
            <a:pPr marL="742950" lvl="1" indent="-285750">
              <a:buFont typeface="Arial" panose="020B0604020202020204" pitchFamily="34" charset="0"/>
              <a:buChar char="•"/>
            </a:pPr>
            <a:r>
              <a:rPr lang="en-US" dirty="0"/>
              <a:t>Schedule and topics</a:t>
            </a:r>
          </a:p>
          <a:p>
            <a:pPr marL="742950" lvl="1" indent="-285750">
              <a:buFont typeface="Arial" panose="020B0604020202020204" pitchFamily="34" charset="0"/>
              <a:buChar char="•"/>
            </a:pPr>
            <a:r>
              <a:rPr lang="en-US" dirty="0"/>
              <a:t>Student project</a:t>
            </a:r>
          </a:p>
          <a:p>
            <a:pPr marL="285750" indent="-285750">
              <a:buFont typeface="Arial" panose="020B0604020202020204" pitchFamily="34" charset="0"/>
              <a:buChar char="•"/>
            </a:pPr>
            <a:r>
              <a:rPr lang="en-US" b="1" dirty="0"/>
              <a:t>Introduction to Pollination:</a:t>
            </a:r>
            <a:endParaRPr lang="en-US" dirty="0"/>
          </a:p>
          <a:p>
            <a:pPr marL="742950" lvl="1" indent="-285750">
              <a:buFont typeface="Arial" panose="020B0604020202020204" pitchFamily="34" charset="0"/>
              <a:buChar char="•"/>
            </a:pPr>
            <a:r>
              <a:rPr lang="en-US" dirty="0"/>
              <a:t>Wind and water pollination release large amounts of pollen into the environment in the hopes some fertilize a receptive female flower of the same species.</a:t>
            </a:r>
          </a:p>
          <a:p>
            <a:pPr marL="742950" lvl="1" indent="-285750">
              <a:buFont typeface="Arial" panose="020B0604020202020204" pitchFamily="34" charset="0"/>
              <a:buChar char="•"/>
            </a:pPr>
            <a:r>
              <a:rPr lang="en-US" dirty="0"/>
              <a:t>Animal-mediated pollination is when plants attract other organisms to their flowers to carry pollen between flowers and/or individual plants. </a:t>
            </a:r>
          </a:p>
          <a:p>
            <a:pPr marL="742950" lvl="1" indent="-285750">
              <a:buFont typeface="Arial" panose="020B0604020202020204" pitchFamily="34" charset="0"/>
              <a:buChar char="•"/>
            </a:pPr>
            <a:r>
              <a:rPr lang="en-US" dirty="0"/>
              <a:t>Pollination is important for the persistence of wild plant populations and agricultural production.</a:t>
            </a:r>
          </a:p>
          <a:p>
            <a:pPr marL="742950" lvl="1" indent="-285750">
              <a:buFont typeface="Arial" panose="020B0604020202020204" pitchFamily="34" charset="0"/>
              <a:buChar char="•"/>
            </a:pPr>
            <a:r>
              <a:rPr lang="en-US" dirty="0"/>
              <a:t>There is a potential for conflict of interests between plants and pollinators because they want different things from the mutualism. </a:t>
            </a:r>
          </a:p>
        </p:txBody>
      </p:sp>
    </p:spTree>
    <p:extLst>
      <p:ext uri="{BB962C8B-B14F-4D97-AF65-F5344CB8AC3E}">
        <p14:creationId xmlns:p14="http://schemas.microsoft.com/office/powerpoint/2010/main" val="40662480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873755" y="37971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 World Without Pollinators</a:t>
            </a:r>
          </a:p>
        </p:txBody>
      </p:sp>
      <p:sp>
        <p:nvSpPr>
          <p:cNvPr id="2" name="TextBox 1"/>
          <p:cNvSpPr txBox="1"/>
          <p:nvPr/>
        </p:nvSpPr>
        <p:spPr>
          <a:xfrm>
            <a:off x="1270000" y="1456267"/>
            <a:ext cx="5705353" cy="3046988"/>
          </a:xfrm>
          <a:prstGeom prst="rect">
            <a:avLst/>
          </a:prstGeom>
          <a:noFill/>
        </p:spPr>
        <p:txBody>
          <a:bodyPr wrap="square" rtlCol="0">
            <a:spAutoFit/>
          </a:bodyPr>
          <a:lstStyle/>
          <a:p>
            <a:r>
              <a:rPr lang="en-US" dirty="0"/>
              <a:t>In the absence of pollinators, these crops would require a lot more labor or new technology</a:t>
            </a:r>
          </a:p>
          <a:p>
            <a:endParaRPr lang="en-US" dirty="0"/>
          </a:p>
          <a:p>
            <a:r>
              <a:rPr lang="en-US" u="sng" dirty="0" err="1"/>
              <a:t>Hanyuan</a:t>
            </a:r>
            <a:r>
              <a:rPr lang="en-US" u="sng" dirty="0"/>
              <a:t> county, Sichuan province, China:</a:t>
            </a:r>
          </a:p>
          <a:p>
            <a:r>
              <a:rPr lang="en-US" dirty="0"/>
              <a:t>Known as the world’s pear capital, but pesticide use has drastically reduced the local bee population, forcing farm workers to pollinate by hand</a:t>
            </a:r>
            <a:r>
              <a:rPr lang="en-US" baseline="30000" dirty="0"/>
              <a:t>1</a:t>
            </a:r>
          </a:p>
          <a:p>
            <a:endParaRPr lang="en-US" baseline="30000" dirty="0"/>
          </a:p>
          <a:p>
            <a:r>
              <a:rPr lang="en-US" u="sng" dirty="0"/>
              <a:t>Pollinating drones:</a:t>
            </a:r>
            <a:endParaRPr lang="en-US" dirty="0"/>
          </a:p>
          <a:p>
            <a:r>
              <a:rPr lang="en-US" dirty="0"/>
              <a:t>Engineers have created and tested drone designs to deliver collected pollen to female flowers</a:t>
            </a:r>
            <a:r>
              <a:rPr lang="en-US" baseline="30000" dirty="0"/>
              <a:t>2,3</a:t>
            </a:r>
            <a:endParaRPr lang="en-US" dirty="0"/>
          </a:p>
        </p:txBody>
      </p:sp>
      <p:sp>
        <p:nvSpPr>
          <p:cNvPr id="5" name="TextBox 4"/>
          <p:cNvSpPr txBox="1"/>
          <p:nvPr/>
        </p:nvSpPr>
        <p:spPr>
          <a:xfrm>
            <a:off x="0" y="6208276"/>
            <a:ext cx="12192000" cy="646331"/>
          </a:xfrm>
          <a:prstGeom prst="rect">
            <a:avLst/>
          </a:prstGeom>
          <a:noFill/>
        </p:spPr>
        <p:txBody>
          <a:bodyPr wrap="square" rtlCol="0">
            <a:spAutoFit/>
          </a:bodyPr>
          <a:lstStyle/>
          <a:p>
            <a:r>
              <a:rPr lang="en-US" sz="900" baseline="30000" dirty="0"/>
              <a:t>1</a:t>
            </a:r>
            <a:r>
              <a:rPr lang="en-US" sz="900" dirty="0"/>
              <a:t>Casey Williams (2016) “These photos capture the startling effect of shrinking bee populations” </a:t>
            </a:r>
            <a:r>
              <a:rPr lang="en-US" sz="900" i="1" dirty="0"/>
              <a:t>Huffington Post, </a:t>
            </a:r>
            <a:r>
              <a:rPr lang="en-US" sz="900" dirty="0" err="1"/>
              <a:t>Verlzon</a:t>
            </a:r>
            <a:r>
              <a:rPr lang="en-US" sz="900" dirty="0"/>
              <a:t> Media [Internet]. Available at: </a:t>
            </a:r>
            <a:r>
              <a:rPr lang="en-US" sz="900" dirty="0">
                <a:hlinkClick r:id="rId3"/>
              </a:rPr>
              <a:t>https://www.huffpost.com/entry/humans-bees-china_n_570404b3e4b083f5c6092ba9</a:t>
            </a:r>
            <a:endParaRPr lang="en-US" sz="900" dirty="0"/>
          </a:p>
          <a:p>
            <a:r>
              <a:rPr lang="en-US" sz="900" dirty="0"/>
              <a:t>[top images] Frayer, Kevin. </a:t>
            </a:r>
            <a:r>
              <a:rPr lang="en-US" sz="900" i="1" dirty="0"/>
              <a:t>Getty Images</a:t>
            </a:r>
            <a:r>
              <a:rPr lang="en-US" sz="900" dirty="0"/>
              <a:t>. From above article. </a:t>
            </a:r>
          </a:p>
          <a:p>
            <a:r>
              <a:rPr lang="en-US" sz="900" baseline="30000" dirty="0"/>
              <a:t>2</a:t>
            </a:r>
            <a:r>
              <a:rPr lang="en-US" sz="900" dirty="0"/>
              <a:t> [gif] Yang, Xi &amp; </a:t>
            </a:r>
            <a:r>
              <a:rPr lang="en-US" sz="900" dirty="0" err="1"/>
              <a:t>Eijiro</a:t>
            </a:r>
            <a:r>
              <a:rPr lang="en-US" sz="900" dirty="0"/>
              <a:t> </a:t>
            </a:r>
            <a:r>
              <a:rPr lang="en-US" sz="900" dirty="0" err="1"/>
              <a:t>Miyako</a:t>
            </a:r>
            <a:r>
              <a:rPr lang="en-US" sz="900" dirty="0"/>
              <a:t> (2020) Soap Bubble Pollination. </a:t>
            </a:r>
            <a:r>
              <a:rPr lang="en-US" sz="900" i="1" dirty="0" err="1"/>
              <a:t>iScience</a:t>
            </a:r>
            <a:r>
              <a:rPr lang="en-US" sz="900" dirty="0"/>
              <a:t> 23(6): 101188.</a:t>
            </a:r>
          </a:p>
          <a:p>
            <a:r>
              <a:rPr lang="en-US" sz="900" baseline="30000" dirty="0"/>
              <a:t>3 </a:t>
            </a:r>
            <a:r>
              <a:rPr lang="en-US" sz="900" dirty="0"/>
              <a:t>[bottom image] Herrick, Christina (2019) “Bee Free! How Growers can pollinate with drones” </a:t>
            </a:r>
            <a:r>
              <a:rPr lang="en-US" sz="900" i="1" dirty="0"/>
              <a:t>Growing Produce</a:t>
            </a:r>
            <a:r>
              <a:rPr lang="en-US" sz="900" dirty="0"/>
              <a:t> [internet]. Available at: </a:t>
            </a:r>
            <a:r>
              <a:rPr lang="en-US" sz="900" dirty="0">
                <a:hlinkClick r:id="rId4"/>
              </a:rPr>
              <a:t>https://www.growingproduce.com/fruits/bee-free-how-growers-can-pollinate-with-drones/</a:t>
            </a:r>
            <a:r>
              <a:rPr lang="en-US" sz="900" dirty="0"/>
              <a:t> </a:t>
            </a:r>
            <a:endParaRPr lang="en-US" sz="900" baseline="30000" dirty="0"/>
          </a:p>
        </p:txBody>
      </p:sp>
      <p:pic>
        <p:nvPicPr>
          <p:cNvPr id="6146" name="Picture 2" descr="A Chinese farmer pollinates a pear tree by hand in Hanyuan County, Sichuan province, China.">
            <a:extLst>
              <a:ext uri="{FF2B5EF4-FFF2-40B4-BE49-F238E27FC236}">
                <a16:creationId xmlns:a16="http://schemas.microsoft.com/office/drawing/2014/main" id="{2C431504-DCB2-4010-9BCB-351256FDB67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18152" y="1210371"/>
            <a:ext cx="2938033" cy="203239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A Chinese farmer displays the pollen used to pollinate pear trees by hand.">
            <a:extLst>
              <a:ext uri="{FF2B5EF4-FFF2-40B4-BE49-F238E27FC236}">
                <a16:creationId xmlns:a16="http://schemas.microsoft.com/office/drawing/2014/main" id="{9983438E-538C-4D1E-AC5D-03E7A459A08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72706" y="1628426"/>
            <a:ext cx="2159448" cy="1413659"/>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BCE3588A-BEB4-40CD-8A8D-C380A9F3E53E}"/>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7422978" y="3419505"/>
            <a:ext cx="4209176" cy="2721934"/>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Drone hovering over crops">
            <a:extLst>
              <a:ext uri="{FF2B5EF4-FFF2-40B4-BE49-F238E27FC236}">
                <a16:creationId xmlns:a16="http://schemas.microsoft.com/office/drawing/2014/main" id="{8A53B395-A7B7-40DF-935E-98550ED4C2E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2134" t="14093" r="19432" b="36216"/>
          <a:stretch/>
        </p:blipFill>
        <p:spPr bwMode="auto">
          <a:xfrm>
            <a:off x="2436264" y="4528124"/>
            <a:ext cx="3372824" cy="1613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90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873755" y="37971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F0000"/>
                </a:solidFill>
              </a:rPr>
              <a:t>Conflict of Interests</a:t>
            </a:r>
          </a:p>
        </p:txBody>
      </p:sp>
      <p:sp>
        <p:nvSpPr>
          <p:cNvPr id="2" name="TextBox 1"/>
          <p:cNvSpPr txBox="1"/>
          <p:nvPr/>
        </p:nvSpPr>
        <p:spPr>
          <a:xfrm>
            <a:off x="1270000" y="1456267"/>
            <a:ext cx="9955463" cy="369332"/>
          </a:xfrm>
          <a:prstGeom prst="rect">
            <a:avLst/>
          </a:prstGeom>
          <a:noFill/>
        </p:spPr>
        <p:txBody>
          <a:bodyPr wrap="square" rtlCol="0">
            <a:spAutoFit/>
          </a:bodyPr>
          <a:lstStyle/>
          <a:p>
            <a:r>
              <a:rPr lang="en-US" dirty="0" err="1"/>
              <a:t>hhhh</a:t>
            </a:r>
            <a:endParaRPr lang="en-US" i="1" dirty="0"/>
          </a:p>
        </p:txBody>
      </p:sp>
      <p:sp>
        <p:nvSpPr>
          <p:cNvPr id="5" name="TextBox 4"/>
          <p:cNvSpPr txBox="1"/>
          <p:nvPr/>
        </p:nvSpPr>
        <p:spPr>
          <a:xfrm>
            <a:off x="0" y="6075938"/>
            <a:ext cx="12192000" cy="184666"/>
          </a:xfrm>
          <a:prstGeom prst="rect">
            <a:avLst/>
          </a:prstGeom>
          <a:noFill/>
        </p:spPr>
        <p:txBody>
          <a:bodyPr wrap="square" rtlCol="0">
            <a:spAutoFit/>
          </a:bodyPr>
          <a:lstStyle/>
          <a:p>
            <a:r>
              <a:rPr lang="en-US" sz="900" baseline="30000" dirty="0" err="1"/>
              <a:t>hhhhh</a:t>
            </a:r>
            <a:endParaRPr lang="en-US" sz="900" baseline="30000" dirty="0"/>
          </a:p>
        </p:txBody>
      </p:sp>
    </p:spTree>
    <p:extLst>
      <p:ext uri="{BB962C8B-B14F-4D97-AF65-F5344CB8AC3E}">
        <p14:creationId xmlns:p14="http://schemas.microsoft.com/office/powerpoint/2010/main" val="36667898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437D6A5-18B7-411B-8C49-743B215311AE}"/>
              </a:ext>
            </a:extLst>
          </p:cNvPr>
          <p:cNvSpPr txBox="1">
            <a:spLocks/>
          </p:cNvSpPr>
          <p:nvPr/>
        </p:nvSpPr>
        <p:spPr>
          <a:xfrm>
            <a:off x="873755" y="37971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About Me: Kate Borchardt</a:t>
            </a:r>
          </a:p>
        </p:txBody>
      </p:sp>
      <p:pic>
        <p:nvPicPr>
          <p:cNvPr id="4" name="Picture 3">
            <a:extLst>
              <a:ext uri="{FF2B5EF4-FFF2-40B4-BE49-F238E27FC236}">
                <a16:creationId xmlns:a16="http://schemas.microsoft.com/office/drawing/2014/main" id="{72C451D8-DD05-45A6-8B51-21D0C91390F6}"/>
              </a:ext>
            </a:extLst>
          </p:cNvPr>
          <p:cNvPicPr>
            <a:picLocks noChangeAspect="1"/>
          </p:cNvPicPr>
          <p:nvPr/>
        </p:nvPicPr>
        <p:blipFill rotWithShape="1">
          <a:blip r:embed="rId3"/>
          <a:srcRect l="50000" t="22381" r="25995" b="10408"/>
          <a:stretch/>
        </p:blipFill>
        <p:spPr>
          <a:xfrm>
            <a:off x="468465" y="3429000"/>
            <a:ext cx="3808308" cy="2998892"/>
          </a:xfrm>
          <a:prstGeom prst="rect">
            <a:avLst/>
          </a:prstGeom>
        </p:spPr>
      </p:pic>
      <p:pic>
        <p:nvPicPr>
          <p:cNvPr id="1026" name="Picture 2" descr="Image result for uc davis logo">
            <a:extLst>
              <a:ext uri="{FF2B5EF4-FFF2-40B4-BE49-F238E27FC236}">
                <a16:creationId xmlns:a16="http://schemas.microsoft.com/office/drawing/2014/main" id="{63C5921E-F439-40F1-9C70-BC148AE4339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2364" y="1450620"/>
            <a:ext cx="3900510" cy="132556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60662FA-BEDE-486F-AD0E-85B77C283DBD}"/>
              </a:ext>
            </a:extLst>
          </p:cNvPr>
          <p:cNvSpPr txBox="1"/>
          <p:nvPr/>
        </p:nvSpPr>
        <p:spPr>
          <a:xfrm>
            <a:off x="4828899" y="1718081"/>
            <a:ext cx="7025951" cy="3970318"/>
          </a:xfrm>
          <a:prstGeom prst="rect">
            <a:avLst/>
          </a:prstGeom>
          <a:noFill/>
        </p:spPr>
        <p:txBody>
          <a:bodyPr wrap="square" rtlCol="0">
            <a:spAutoFit/>
          </a:bodyPr>
          <a:lstStyle/>
          <a:p>
            <a:pPr marL="628650" indent="-628650"/>
            <a:r>
              <a:rPr lang="en-US" b="1" dirty="0"/>
              <a:t>2014 – </a:t>
            </a:r>
            <a:r>
              <a:rPr lang="en-US" dirty="0"/>
              <a:t>Freshman at University of California Davis</a:t>
            </a:r>
          </a:p>
          <a:p>
            <a:pPr marL="628650" indent="-628650"/>
            <a:endParaRPr lang="en-US" dirty="0"/>
          </a:p>
          <a:p>
            <a:pPr marL="628650" indent="-628650"/>
            <a:r>
              <a:rPr lang="en-US" b="1" dirty="0"/>
              <a:t>2015 –</a:t>
            </a:r>
            <a:r>
              <a:rPr lang="en-US" dirty="0"/>
              <a:t> Started working in Neal Williams’ Pollination Ecology Lab</a:t>
            </a:r>
          </a:p>
          <a:p>
            <a:pPr marL="628650" indent="-628650"/>
            <a:endParaRPr lang="en-US" dirty="0"/>
          </a:p>
          <a:p>
            <a:pPr marL="628650" indent="-628650"/>
            <a:r>
              <a:rPr lang="en-US" b="1" dirty="0"/>
              <a:t>2018 – </a:t>
            </a:r>
            <a:r>
              <a:rPr lang="en-US" dirty="0"/>
              <a:t>Graduated with a BS in Evolution, Ecology, &amp; Biodiversity (EEB) and a minor in German Language</a:t>
            </a:r>
          </a:p>
          <a:p>
            <a:pPr marL="628650" indent="-628650"/>
            <a:endParaRPr lang="en-US" dirty="0"/>
          </a:p>
          <a:p>
            <a:pPr marL="628650" indent="-628650"/>
            <a:r>
              <a:rPr lang="en-US" b="1" dirty="0"/>
              <a:t>2019 – </a:t>
            </a:r>
            <a:r>
              <a:rPr lang="en-US" dirty="0"/>
              <a:t>Started as a PhD Student at Iowa State University in Amy Toth’s Lab (EEB/EEOB)</a:t>
            </a:r>
          </a:p>
          <a:p>
            <a:pPr marL="628650" indent="-628650"/>
            <a:endParaRPr lang="en-US" dirty="0"/>
          </a:p>
          <a:p>
            <a:pPr marL="628650" indent="-628650"/>
            <a:r>
              <a:rPr lang="en-US" b="1" dirty="0"/>
              <a:t>2021 – </a:t>
            </a:r>
            <a:r>
              <a:rPr lang="en-US" dirty="0"/>
              <a:t>Passed Preliminary Exams and became a PhD Candidate</a:t>
            </a:r>
          </a:p>
          <a:p>
            <a:pPr marL="628650" indent="-628650"/>
            <a:endParaRPr lang="en-US" dirty="0"/>
          </a:p>
          <a:p>
            <a:pPr marL="628650" indent="-628650"/>
            <a:endParaRPr lang="en-US" dirty="0"/>
          </a:p>
          <a:p>
            <a:pPr marL="628650" indent="-628650"/>
            <a:r>
              <a:rPr lang="en-US" b="1" dirty="0"/>
              <a:t>Future Goals: </a:t>
            </a:r>
            <a:r>
              <a:rPr lang="en-US" dirty="0"/>
              <a:t>Become a Professor and have a research lab</a:t>
            </a:r>
          </a:p>
        </p:txBody>
      </p:sp>
    </p:spTree>
    <p:extLst>
      <p:ext uri="{BB962C8B-B14F-4D97-AF65-F5344CB8AC3E}">
        <p14:creationId xmlns:p14="http://schemas.microsoft.com/office/powerpoint/2010/main" val="3009981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437D6A5-18B7-411B-8C49-743B215311AE}"/>
              </a:ext>
            </a:extLst>
          </p:cNvPr>
          <p:cNvSpPr txBox="1">
            <a:spLocks/>
          </p:cNvSpPr>
          <p:nvPr/>
        </p:nvSpPr>
        <p:spPr>
          <a:xfrm>
            <a:off x="873755" y="37971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About Me: Pollination Networks</a:t>
            </a:r>
            <a:endParaRPr lang="en-US" dirty="0"/>
          </a:p>
        </p:txBody>
      </p:sp>
      <p:pic>
        <p:nvPicPr>
          <p:cNvPr id="11" name="Picture 2" descr="Prairie strip in Tama County, Iowa">
            <a:extLst>
              <a:ext uri="{FF2B5EF4-FFF2-40B4-BE49-F238E27FC236}">
                <a16:creationId xmlns:a16="http://schemas.microsoft.com/office/drawing/2014/main" id="{9E2F20F5-1491-436C-BC55-03A920233346}"/>
              </a:ext>
              <a:ext uri="{C183D7F6-B498-43B3-948B-1728B52AA6E4}">
                <adec:decorative xmlns:adec="http://schemas.microsoft.com/office/drawing/2017/decorative" val="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5" t="-282" r="369" b="2345"/>
          <a:stretch/>
        </p:blipFill>
        <p:spPr bwMode="auto">
          <a:xfrm>
            <a:off x="7663455" y="1521009"/>
            <a:ext cx="3111313" cy="2282599"/>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0E3AE19-93C6-4F05-AC55-25CA9EF8886B}"/>
              </a:ext>
            </a:extLst>
          </p:cNvPr>
          <p:cNvPicPr>
            <a:picLocks noChangeAspect="1"/>
          </p:cNvPicPr>
          <p:nvPr/>
        </p:nvPicPr>
        <p:blipFill>
          <a:blip r:embed="rId4"/>
          <a:stretch>
            <a:fillRect/>
          </a:stretch>
        </p:blipFill>
        <p:spPr>
          <a:xfrm>
            <a:off x="7443756" y="3930997"/>
            <a:ext cx="3550710" cy="2282599"/>
          </a:xfrm>
          <a:prstGeom prst="rect">
            <a:avLst/>
          </a:prstGeom>
        </p:spPr>
      </p:pic>
      <p:pic>
        <p:nvPicPr>
          <p:cNvPr id="13" name="Picture 12">
            <a:extLst>
              <a:ext uri="{FF2B5EF4-FFF2-40B4-BE49-F238E27FC236}">
                <a16:creationId xmlns:a16="http://schemas.microsoft.com/office/drawing/2014/main" id="{044CA30B-AD93-4382-9844-3B1B91CCCFA7}"/>
              </a:ext>
            </a:extLst>
          </p:cNvPr>
          <p:cNvPicPr>
            <a:picLocks noChangeAspect="1"/>
          </p:cNvPicPr>
          <p:nvPr/>
        </p:nvPicPr>
        <p:blipFill>
          <a:blip r:embed="rId5"/>
          <a:stretch>
            <a:fillRect/>
          </a:stretch>
        </p:blipFill>
        <p:spPr>
          <a:xfrm>
            <a:off x="733228" y="1818680"/>
            <a:ext cx="5908331" cy="3903041"/>
          </a:xfrm>
          <a:prstGeom prst="rect">
            <a:avLst/>
          </a:prstGeom>
        </p:spPr>
      </p:pic>
      <p:pic>
        <p:nvPicPr>
          <p:cNvPr id="135" name="Picture 8" descr="lgogo">
            <a:extLst>
              <a:ext uri="{FF2B5EF4-FFF2-40B4-BE49-F238E27FC236}">
                <a16:creationId xmlns:a16="http://schemas.microsoft.com/office/drawing/2014/main" id="{C6DCDE57-227D-4113-9C32-5137C14FD64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88145" y="2545985"/>
            <a:ext cx="1721676" cy="1267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3668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873755" y="37971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F0000"/>
                </a:solidFill>
              </a:rPr>
              <a:t>Structure of the course</a:t>
            </a:r>
          </a:p>
        </p:txBody>
      </p:sp>
      <p:sp>
        <p:nvSpPr>
          <p:cNvPr id="2" name="TextBox 1">
            <a:extLst>
              <a:ext uri="{FF2B5EF4-FFF2-40B4-BE49-F238E27FC236}">
                <a16:creationId xmlns:a16="http://schemas.microsoft.com/office/drawing/2014/main" id="{86A21ADF-AE43-4E8F-9B72-9578F950A149}"/>
              </a:ext>
            </a:extLst>
          </p:cNvPr>
          <p:cNvSpPr txBox="1"/>
          <p:nvPr/>
        </p:nvSpPr>
        <p:spPr>
          <a:xfrm>
            <a:off x="1046747" y="1443789"/>
            <a:ext cx="6797842" cy="4801314"/>
          </a:xfrm>
          <a:prstGeom prst="rect">
            <a:avLst/>
          </a:prstGeom>
          <a:noFill/>
        </p:spPr>
        <p:txBody>
          <a:bodyPr wrap="square" rtlCol="0">
            <a:spAutoFit/>
          </a:bodyPr>
          <a:lstStyle/>
          <a:p>
            <a:r>
              <a:rPr lang="en-US" dirty="0"/>
              <a:t>Lecture Schedule</a:t>
            </a:r>
          </a:p>
          <a:p>
            <a:pPr marL="342900" indent="-342900">
              <a:buAutoNum type="arabicPeriod"/>
            </a:pPr>
            <a:r>
              <a:rPr lang="en-US" dirty="0"/>
              <a:t>Introduction to Pollination Ecology</a:t>
            </a:r>
          </a:p>
          <a:p>
            <a:pPr marL="342900" indent="-342900">
              <a:buAutoNum type="arabicPeriod"/>
            </a:pPr>
            <a:r>
              <a:rPr lang="en-US" dirty="0"/>
              <a:t>Plant Diversity &amp; Strategies</a:t>
            </a:r>
          </a:p>
          <a:p>
            <a:pPr marL="342900" indent="-342900">
              <a:buAutoNum type="arabicPeriod"/>
            </a:pPr>
            <a:r>
              <a:rPr lang="en-US" dirty="0"/>
              <a:t>Pollinator Groups</a:t>
            </a:r>
          </a:p>
          <a:p>
            <a:pPr marL="342900" indent="-342900">
              <a:buAutoNum type="arabicPeriod"/>
            </a:pPr>
            <a:r>
              <a:rPr lang="en-US" dirty="0"/>
              <a:t>Bee Diversity</a:t>
            </a:r>
          </a:p>
          <a:p>
            <a:pPr marL="342900" indent="-342900">
              <a:buAutoNum type="arabicPeriod"/>
            </a:pPr>
            <a:r>
              <a:rPr lang="en-US" dirty="0"/>
              <a:t>Social Bee Structure</a:t>
            </a:r>
          </a:p>
          <a:p>
            <a:pPr marL="342900" indent="-342900">
              <a:buAutoNum type="arabicPeriod"/>
            </a:pPr>
            <a:r>
              <a:rPr lang="en-US" b="1" dirty="0"/>
              <a:t>Student Project – Topic Presentations</a:t>
            </a:r>
          </a:p>
          <a:p>
            <a:pPr marL="342900" indent="-342900">
              <a:buAutoNum type="arabicPeriod"/>
            </a:pPr>
            <a:r>
              <a:rPr lang="en-US" dirty="0"/>
              <a:t>Cheating in Pollination Mutualism</a:t>
            </a:r>
          </a:p>
          <a:p>
            <a:pPr marL="342900" indent="-342900">
              <a:buAutoNum type="arabicPeriod"/>
            </a:pPr>
            <a:r>
              <a:rPr lang="en-US" dirty="0"/>
              <a:t>Foraging Theory</a:t>
            </a:r>
          </a:p>
          <a:p>
            <a:pPr marL="342900" indent="-342900">
              <a:buAutoNum type="arabicPeriod"/>
            </a:pPr>
            <a:r>
              <a:rPr lang="en-US" dirty="0"/>
              <a:t>Generalists &amp; Specialists</a:t>
            </a:r>
          </a:p>
          <a:p>
            <a:pPr marL="342900" indent="-342900">
              <a:buAutoNum type="arabicPeriod"/>
            </a:pPr>
            <a:r>
              <a:rPr lang="en-US" dirty="0"/>
              <a:t>Community Context</a:t>
            </a:r>
          </a:p>
          <a:p>
            <a:pPr marL="342900" indent="-342900">
              <a:buAutoNum type="arabicPeriod"/>
            </a:pPr>
            <a:r>
              <a:rPr lang="en-US" dirty="0"/>
              <a:t>Interaction Networks</a:t>
            </a:r>
          </a:p>
          <a:p>
            <a:pPr marL="342900" indent="-342900">
              <a:buAutoNum type="arabicPeriod"/>
            </a:pPr>
            <a:r>
              <a:rPr lang="en-US" b="1" dirty="0"/>
              <a:t>Student Project – Draft Article Peer Review</a:t>
            </a:r>
          </a:p>
          <a:p>
            <a:pPr marL="342900" indent="-342900">
              <a:buAutoNum type="arabicPeriod"/>
            </a:pPr>
            <a:r>
              <a:rPr lang="en-US" dirty="0"/>
              <a:t>Pollination Research Methods</a:t>
            </a:r>
          </a:p>
          <a:p>
            <a:pPr marL="342900" indent="-342900">
              <a:buAutoNum type="arabicPeriod"/>
            </a:pPr>
            <a:r>
              <a:rPr lang="en-US" dirty="0"/>
              <a:t>Pollinator Declines and Threats</a:t>
            </a:r>
          </a:p>
          <a:p>
            <a:pPr marL="342900" indent="-342900">
              <a:buAutoNum type="arabicPeriod"/>
            </a:pPr>
            <a:r>
              <a:rPr lang="en-US" dirty="0"/>
              <a:t>Integrating Pollinators in a Changing World</a:t>
            </a:r>
          </a:p>
          <a:p>
            <a:pPr marL="342900" indent="-342900">
              <a:buAutoNum type="arabicPeriod"/>
            </a:pPr>
            <a:r>
              <a:rPr lang="en-US" b="1" dirty="0"/>
              <a:t>FINALS WEEK – Submit Final Article</a:t>
            </a:r>
          </a:p>
        </p:txBody>
      </p:sp>
      <p:pic>
        <p:nvPicPr>
          <p:cNvPr id="5" name="Picture 4" descr="A bee on a white surface&#10;&#10;Description automatically generated with medium confidence">
            <a:extLst>
              <a:ext uri="{FF2B5EF4-FFF2-40B4-BE49-F238E27FC236}">
                <a16:creationId xmlns:a16="http://schemas.microsoft.com/office/drawing/2014/main" id="{0B31AEF4-958F-4585-BB66-442CCA3334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68902" y="1972789"/>
            <a:ext cx="4854088" cy="3743313"/>
          </a:xfrm>
          <a:prstGeom prst="rect">
            <a:avLst/>
          </a:prstGeom>
        </p:spPr>
      </p:pic>
    </p:spTree>
    <p:extLst>
      <p:ext uri="{BB962C8B-B14F-4D97-AF65-F5344CB8AC3E}">
        <p14:creationId xmlns:p14="http://schemas.microsoft.com/office/powerpoint/2010/main" val="27278799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873755" y="37971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Student Project</a:t>
            </a:r>
          </a:p>
        </p:txBody>
      </p:sp>
      <p:sp>
        <p:nvSpPr>
          <p:cNvPr id="2" name="TextBox 1">
            <a:extLst>
              <a:ext uri="{FF2B5EF4-FFF2-40B4-BE49-F238E27FC236}">
                <a16:creationId xmlns:a16="http://schemas.microsoft.com/office/drawing/2014/main" id="{86A21ADF-AE43-4E8F-9B72-9578F950A149}"/>
              </a:ext>
            </a:extLst>
          </p:cNvPr>
          <p:cNvSpPr txBox="1"/>
          <p:nvPr/>
        </p:nvSpPr>
        <p:spPr>
          <a:xfrm>
            <a:off x="1046746" y="1443789"/>
            <a:ext cx="10085542" cy="4524315"/>
          </a:xfrm>
          <a:prstGeom prst="rect">
            <a:avLst/>
          </a:prstGeom>
          <a:noFill/>
        </p:spPr>
        <p:txBody>
          <a:bodyPr wrap="square" rtlCol="0">
            <a:spAutoFit/>
          </a:bodyPr>
          <a:lstStyle/>
          <a:p>
            <a:r>
              <a:rPr lang="en-US" dirty="0"/>
              <a:t>Students will write a short (2,000 words) literature review or opinion piece relating to a topic in pollination ecology and their field of study.</a:t>
            </a:r>
          </a:p>
          <a:p>
            <a:pPr marL="285750" indent="-285750">
              <a:buFontTx/>
              <a:buChar char="-"/>
            </a:pPr>
            <a:r>
              <a:rPr lang="en-US" b="1" u="sng" dirty="0"/>
              <a:t>Literature Review:</a:t>
            </a:r>
            <a:r>
              <a:rPr lang="en-US" dirty="0"/>
              <a:t> a survey of scholarly sources related to a specific topic or research question</a:t>
            </a:r>
          </a:p>
          <a:p>
            <a:pPr marL="742950" lvl="1" indent="-285750">
              <a:buFontTx/>
              <a:buChar char="-"/>
            </a:pPr>
            <a:r>
              <a:rPr lang="en-US" i="1" dirty="0"/>
              <a:t>Examples: Designing pollination drones, pollinator conservation in agriculture, </a:t>
            </a:r>
            <a:r>
              <a:rPr lang="en-US" i="1" dirty="0" err="1"/>
              <a:t>etc</a:t>
            </a:r>
            <a:endParaRPr lang="en-US" i="1" dirty="0"/>
          </a:p>
          <a:p>
            <a:pPr marL="285750" indent="-285750">
              <a:buFontTx/>
              <a:buChar char="-"/>
            </a:pPr>
            <a:r>
              <a:rPr lang="en-US" b="1" u="sng" dirty="0"/>
              <a:t>Opinion Piece:</a:t>
            </a:r>
            <a:r>
              <a:rPr lang="en-US" dirty="0"/>
              <a:t> similar to a literature review, but focusing more on persuading the audience and using scholarly sources to support a particular argument.</a:t>
            </a:r>
          </a:p>
          <a:p>
            <a:pPr marL="742950" lvl="1" indent="-285750">
              <a:buFontTx/>
              <a:buChar char="-"/>
            </a:pPr>
            <a:r>
              <a:rPr lang="en-US" i="1" dirty="0"/>
              <a:t>Examples: reduction of pesticides in agriculture, including lesser known pollinators in pollinator management schemes</a:t>
            </a:r>
          </a:p>
          <a:p>
            <a:pPr lvl="1"/>
            <a:endParaRPr lang="en-US" i="1" dirty="0"/>
          </a:p>
          <a:p>
            <a:pPr lvl="1"/>
            <a:endParaRPr lang="en-US" i="1" dirty="0"/>
          </a:p>
          <a:p>
            <a:r>
              <a:rPr lang="en-US" dirty="0"/>
              <a:t>Important Dates:</a:t>
            </a:r>
          </a:p>
          <a:p>
            <a:r>
              <a:rPr lang="en-US" dirty="0"/>
              <a:t>____ - Create a short presentation (5-10 minutes) on your preliminary topic for the class, to get feedback on the idea.</a:t>
            </a:r>
          </a:p>
          <a:p>
            <a:r>
              <a:rPr lang="en-US" dirty="0"/>
              <a:t>____ - Bring copies of your draft article to class for peer review and feedback. You will review and comment on three of your classmates’ articles.</a:t>
            </a:r>
          </a:p>
          <a:p>
            <a:r>
              <a:rPr lang="en-US" dirty="0"/>
              <a:t>_____ - Due date for the final article. </a:t>
            </a:r>
          </a:p>
        </p:txBody>
      </p:sp>
    </p:spTree>
    <p:extLst>
      <p:ext uri="{BB962C8B-B14F-4D97-AF65-F5344CB8AC3E}">
        <p14:creationId xmlns:p14="http://schemas.microsoft.com/office/powerpoint/2010/main" val="2969820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8E379-9D8E-47B6-9E04-D33D20E8E6C2}"/>
              </a:ext>
            </a:extLst>
          </p:cNvPr>
          <p:cNvSpPr>
            <a:spLocks noGrp="1"/>
          </p:cNvSpPr>
          <p:nvPr>
            <p:ph type="title"/>
          </p:nvPr>
        </p:nvSpPr>
        <p:spPr/>
        <p:txBody>
          <a:bodyPr/>
          <a:lstStyle/>
          <a:p>
            <a:r>
              <a:rPr lang="en-US" dirty="0"/>
              <a:t>Student Introductions</a:t>
            </a:r>
          </a:p>
        </p:txBody>
      </p:sp>
      <p:sp>
        <p:nvSpPr>
          <p:cNvPr id="3" name="Text Placeholder 2">
            <a:extLst>
              <a:ext uri="{FF2B5EF4-FFF2-40B4-BE49-F238E27FC236}">
                <a16:creationId xmlns:a16="http://schemas.microsoft.com/office/drawing/2014/main" id="{A9155187-7E7A-4AF8-A485-BC82C769EDF7}"/>
              </a:ext>
            </a:extLst>
          </p:cNvPr>
          <p:cNvSpPr>
            <a:spLocks noGrp="1"/>
          </p:cNvSpPr>
          <p:nvPr>
            <p:ph type="body" idx="1"/>
          </p:nvPr>
        </p:nvSpPr>
        <p:spPr/>
        <p:txBody>
          <a:bodyPr/>
          <a:lstStyle/>
          <a:p>
            <a:r>
              <a:rPr lang="en-US" dirty="0"/>
              <a:t>Name, Major, Why you chose this course</a:t>
            </a:r>
          </a:p>
        </p:txBody>
      </p:sp>
    </p:spTree>
    <p:extLst>
      <p:ext uri="{BB962C8B-B14F-4D97-AF65-F5344CB8AC3E}">
        <p14:creationId xmlns:p14="http://schemas.microsoft.com/office/powerpoint/2010/main" val="2245236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47168" y="3150109"/>
            <a:ext cx="10097664" cy="2546424"/>
            <a:chOff x="873755" y="3150109"/>
            <a:chExt cx="10097664" cy="2546424"/>
          </a:xfrm>
        </p:grpSpPr>
        <p:pic>
          <p:nvPicPr>
            <p:cNvPr id="8" name="Picture 2" descr="Flower Structure | BioNinj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755" y="3150110"/>
              <a:ext cx="4008369" cy="254642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Flower Structure | BioNinj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3050" y="3150109"/>
              <a:ext cx="4008369" cy="2546423"/>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itle 2"/>
          <p:cNvSpPr txBox="1">
            <a:spLocks/>
          </p:cNvSpPr>
          <p:nvPr/>
        </p:nvSpPr>
        <p:spPr>
          <a:xfrm>
            <a:off x="873755" y="37971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What is pollination?</a:t>
            </a:r>
          </a:p>
        </p:txBody>
      </p:sp>
      <p:sp>
        <p:nvSpPr>
          <p:cNvPr id="11" name="Curved Down Arrow 10"/>
          <p:cNvSpPr/>
          <p:nvPr/>
        </p:nvSpPr>
        <p:spPr>
          <a:xfrm>
            <a:off x="2585698" y="1413933"/>
            <a:ext cx="7091714" cy="165100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63679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Flower Structure | BioNinj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3023" y="1563090"/>
            <a:ext cx="7045954" cy="447613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txBox="1">
            <a:spLocks/>
          </p:cNvSpPr>
          <p:nvPr/>
        </p:nvSpPr>
        <p:spPr>
          <a:xfrm>
            <a:off x="873755" y="37971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Basic Flower Anatomy:</a:t>
            </a:r>
          </a:p>
        </p:txBody>
      </p:sp>
      <p:sp>
        <p:nvSpPr>
          <p:cNvPr id="2" name="TextBox 1">
            <a:extLst>
              <a:ext uri="{FF2B5EF4-FFF2-40B4-BE49-F238E27FC236}">
                <a16:creationId xmlns:a16="http://schemas.microsoft.com/office/drawing/2014/main" id="{83637954-EF8D-466D-9F37-0F5F3B9D0F9A}"/>
              </a:ext>
            </a:extLst>
          </p:cNvPr>
          <p:cNvSpPr txBox="1"/>
          <p:nvPr/>
        </p:nvSpPr>
        <p:spPr>
          <a:xfrm>
            <a:off x="8913768" y="1301952"/>
            <a:ext cx="1305006" cy="369332"/>
          </a:xfrm>
          <a:prstGeom prst="rect">
            <a:avLst/>
          </a:prstGeom>
          <a:noFill/>
        </p:spPr>
        <p:txBody>
          <a:bodyPr wrap="square" rtlCol="0">
            <a:spAutoFit/>
          </a:bodyPr>
          <a:lstStyle/>
          <a:p>
            <a:r>
              <a:rPr lang="en-US" dirty="0"/>
              <a:t>stigma</a:t>
            </a:r>
          </a:p>
        </p:txBody>
      </p:sp>
      <p:sp>
        <p:nvSpPr>
          <p:cNvPr id="10" name="TextBox 9">
            <a:extLst>
              <a:ext uri="{FF2B5EF4-FFF2-40B4-BE49-F238E27FC236}">
                <a16:creationId xmlns:a16="http://schemas.microsoft.com/office/drawing/2014/main" id="{E4A560B0-5E61-49D3-AACA-98A4120E877E}"/>
              </a:ext>
            </a:extLst>
          </p:cNvPr>
          <p:cNvSpPr txBox="1"/>
          <p:nvPr/>
        </p:nvSpPr>
        <p:spPr>
          <a:xfrm>
            <a:off x="8913768" y="1628801"/>
            <a:ext cx="1305006" cy="369332"/>
          </a:xfrm>
          <a:prstGeom prst="rect">
            <a:avLst/>
          </a:prstGeom>
          <a:noFill/>
        </p:spPr>
        <p:txBody>
          <a:bodyPr wrap="square" rtlCol="0">
            <a:spAutoFit/>
          </a:bodyPr>
          <a:lstStyle/>
          <a:p>
            <a:r>
              <a:rPr lang="en-US" dirty="0"/>
              <a:t>style</a:t>
            </a:r>
          </a:p>
        </p:txBody>
      </p:sp>
      <p:sp>
        <p:nvSpPr>
          <p:cNvPr id="12" name="TextBox 11">
            <a:extLst>
              <a:ext uri="{FF2B5EF4-FFF2-40B4-BE49-F238E27FC236}">
                <a16:creationId xmlns:a16="http://schemas.microsoft.com/office/drawing/2014/main" id="{DFD6BAA5-5D88-4F95-BD70-569CF661F91A}"/>
              </a:ext>
            </a:extLst>
          </p:cNvPr>
          <p:cNvSpPr txBox="1"/>
          <p:nvPr/>
        </p:nvSpPr>
        <p:spPr>
          <a:xfrm>
            <a:off x="2292823" y="1959030"/>
            <a:ext cx="1305006" cy="369332"/>
          </a:xfrm>
          <a:prstGeom prst="rect">
            <a:avLst/>
          </a:prstGeom>
          <a:noFill/>
        </p:spPr>
        <p:txBody>
          <a:bodyPr wrap="square" rtlCol="0">
            <a:spAutoFit/>
          </a:bodyPr>
          <a:lstStyle/>
          <a:p>
            <a:r>
              <a:rPr lang="en-US" dirty="0"/>
              <a:t>pollen grain</a:t>
            </a:r>
          </a:p>
        </p:txBody>
      </p:sp>
      <p:sp>
        <p:nvSpPr>
          <p:cNvPr id="13" name="TextBox 12">
            <a:extLst>
              <a:ext uri="{FF2B5EF4-FFF2-40B4-BE49-F238E27FC236}">
                <a16:creationId xmlns:a16="http://schemas.microsoft.com/office/drawing/2014/main" id="{B4C4AEE6-37AF-49D4-B4E0-891DDB94A807}"/>
              </a:ext>
            </a:extLst>
          </p:cNvPr>
          <p:cNvSpPr txBox="1"/>
          <p:nvPr/>
        </p:nvSpPr>
        <p:spPr>
          <a:xfrm>
            <a:off x="8913768" y="1972861"/>
            <a:ext cx="1305006" cy="369332"/>
          </a:xfrm>
          <a:prstGeom prst="rect">
            <a:avLst/>
          </a:prstGeom>
          <a:noFill/>
        </p:spPr>
        <p:txBody>
          <a:bodyPr wrap="square" rtlCol="0">
            <a:spAutoFit/>
          </a:bodyPr>
          <a:lstStyle/>
          <a:p>
            <a:r>
              <a:rPr lang="en-US" dirty="0"/>
              <a:t>ovule</a:t>
            </a:r>
          </a:p>
        </p:txBody>
      </p:sp>
      <p:sp>
        <p:nvSpPr>
          <p:cNvPr id="14" name="TextBox 13">
            <a:extLst>
              <a:ext uri="{FF2B5EF4-FFF2-40B4-BE49-F238E27FC236}">
                <a16:creationId xmlns:a16="http://schemas.microsoft.com/office/drawing/2014/main" id="{14742D56-01E1-42C3-B821-E4A29A442819}"/>
              </a:ext>
            </a:extLst>
          </p:cNvPr>
          <p:cNvSpPr txBox="1"/>
          <p:nvPr/>
        </p:nvSpPr>
        <p:spPr>
          <a:xfrm>
            <a:off x="8913768" y="4352367"/>
            <a:ext cx="1305006" cy="369332"/>
          </a:xfrm>
          <a:prstGeom prst="rect">
            <a:avLst/>
          </a:prstGeom>
          <a:noFill/>
        </p:spPr>
        <p:txBody>
          <a:bodyPr wrap="square" rtlCol="0">
            <a:spAutoFit/>
          </a:bodyPr>
          <a:lstStyle/>
          <a:p>
            <a:r>
              <a:rPr lang="en-US" dirty="0"/>
              <a:t>corolla</a:t>
            </a:r>
          </a:p>
        </p:txBody>
      </p:sp>
      <p:sp>
        <p:nvSpPr>
          <p:cNvPr id="15" name="TextBox 14">
            <a:extLst>
              <a:ext uri="{FF2B5EF4-FFF2-40B4-BE49-F238E27FC236}">
                <a16:creationId xmlns:a16="http://schemas.microsoft.com/office/drawing/2014/main" id="{5043F54B-A421-4648-A0AB-3BB8CB075099}"/>
              </a:ext>
            </a:extLst>
          </p:cNvPr>
          <p:cNvSpPr txBox="1"/>
          <p:nvPr/>
        </p:nvSpPr>
        <p:spPr>
          <a:xfrm>
            <a:off x="8913768" y="4709739"/>
            <a:ext cx="1305006" cy="369332"/>
          </a:xfrm>
          <a:prstGeom prst="rect">
            <a:avLst/>
          </a:prstGeom>
          <a:noFill/>
        </p:spPr>
        <p:txBody>
          <a:bodyPr wrap="square" rtlCol="0">
            <a:spAutoFit/>
          </a:bodyPr>
          <a:lstStyle/>
          <a:p>
            <a:r>
              <a:rPr lang="en-US" dirty="0"/>
              <a:t>sepals</a:t>
            </a:r>
          </a:p>
        </p:txBody>
      </p:sp>
      <p:sp>
        <p:nvSpPr>
          <p:cNvPr id="16" name="TextBox 15">
            <a:extLst>
              <a:ext uri="{FF2B5EF4-FFF2-40B4-BE49-F238E27FC236}">
                <a16:creationId xmlns:a16="http://schemas.microsoft.com/office/drawing/2014/main" id="{E9B19FCE-1042-42F6-B07A-2E68F05355E8}"/>
              </a:ext>
            </a:extLst>
          </p:cNvPr>
          <p:cNvSpPr txBox="1"/>
          <p:nvPr/>
        </p:nvSpPr>
        <p:spPr>
          <a:xfrm>
            <a:off x="2292822" y="2260607"/>
            <a:ext cx="1305006" cy="369332"/>
          </a:xfrm>
          <a:prstGeom prst="rect">
            <a:avLst/>
          </a:prstGeom>
          <a:noFill/>
        </p:spPr>
        <p:txBody>
          <a:bodyPr wrap="square" rtlCol="0">
            <a:spAutoFit/>
          </a:bodyPr>
          <a:lstStyle/>
          <a:p>
            <a:r>
              <a:rPr lang="en-US" dirty="0"/>
              <a:t>filament</a:t>
            </a:r>
          </a:p>
        </p:txBody>
      </p:sp>
      <p:sp>
        <p:nvSpPr>
          <p:cNvPr id="17" name="TextBox 16">
            <a:extLst>
              <a:ext uri="{FF2B5EF4-FFF2-40B4-BE49-F238E27FC236}">
                <a16:creationId xmlns:a16="http://schemas.microsoft.com/office/drawing/2014/main" id="{812E6361-5B73-43C1-89E0-F9ACB600C6BF}"/>
              </a:ext>
            </a:extLst>
          </p:cNvPr>
          <p:cNvSpPr txBox="1"/>
          <p:nvPr/>
        </p:nvSpPr>
        <p:spPr>
          <a:xfrm>
            <a:off x="10013239" y="1624786"/>
            <a:ext cx="1305006" cy="369332"/>
          </a:xfrm>
          <a:prstGeom prst="rect">
            <a:avLst/>
          </a:prstGeom>
          <a:noFill/>
        </p:spPr>
        <p:txBody>
          <a:bodyPr wrap="square" rtlCol="0">
            <a:spAutoFit/>
          </a:bodyPr>
          <a:lstStyle/>
          <a:p>
            <a:r>
              <a:rPr lang="en-US" dirty="0"/>
              <a:t>Carpel </a:t>
            </a:r>
            <a:r>
              <a:rPr lang="en-US" b="1" i="0" dirty="0">
                <a:solidFill>
                  <a:srgbClr val="202124"/>
                </a:solidFill>
                <a:effectLst/>
              </a:rPr>
              <a:t>♀</a:t>
            </a:r>
            <a:endParaRPr lang="en-US" dirty="0"/>
          </a:p>
        </p:txBody>
      </p:sp>
      <p:cxnSp>
        <p:nvCxnSpPr>
          <p:cNvPr id="6" name="Straight Connector 5">
            <a:extLst>
              <a:ext uri="{FF2B5EF4-FFF2-40B4-BE49-F238E27FC236}">
                <a16:creationId xmlns:a16="http://schemas.microsoft.com/office/drawing/2014/main" id="{3CDD13C7-211D-44A3-AE1C-3406181F89A1}"/>
              </a:ext>
            </a:extLst>
          </p:cNvPr>
          <p:cNvCxnSpPr>
            <a:cxnSpLocks/>
          </p:cNvCxnSpPr>
          <p:nvPr/>
        </p:nvCxnSpPr>
        <p:spPr>
          <a:xfrm>
            <a:off x="3139790" y="1930095"/>
            <a:ext cx="2237428" cy="412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48D6FE8-09A3-48D2-B1EA-6DB562E19B8B}"/>
              </a:ext>
            </a:extLst>
          </p:cNvPr>
          <p:cNvCxnSpPr>
            <a:cxnSpLocks/>
          </p:cNvCxnSpPr>
          <p:nvPr/>
        </p:nvCxnSpPr>
        <p:spPr>
          <a:xfrm>
            <a:off x="3288335" y="2512187"/>
            <a:ext cx="2119738" cy="4039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Left Brace 21">
            <a:extLst>
              <a:ext uri="{FF2B5EF4-FFF2-40B4-BE49-F238E27FC236}">
                <a16:creationId xmlns:a16="http://schemas.microsoft.com/office/drawing/2014/main" id="{CDD4AE66-E78A-4462-8537-51CF616CE906}"/>
              </a:ext>
            </a:extLst>
          </p:cNvPr>
          <p:cNvSpPr/>
          <p:nvPr/>
        </p:nvSpPr>
        <p:spPr>
          <a:xfrm flipH="1">
            <a:off x="9688563" y="1329203"/>
            <a:ext cx="210614" cy="100584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662D251C-AAE2-4063-809F-1E1BCEE79E00}"/>
              </a:ext>
            </a:extLst>
          </p:cNvPr>
          <p:cNvCxnSpPr>
            <a:cxnSpLocks/>
            <a:endCxn id="2" idx="1"/>
          </p:cNvCxnSpPr>
          <p:nvPr/>
        </p:nvCxnSpPr>
        <p:spPr>
          <a:xfrm flipV="1">
            <a:off x="6332561" y="1486618"/>
            <a:ext cx="2581207" cy="3455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182ECA5-1831-454A-9D47-D93EEFF54126}"/>
              </a:ext>
            </a:extLst>
          </p:cNvPr>
          <p:cNvCxnSpPr>
            <a:cxnSpLocks/>
            <a:endCxn id="10" idx="1"/>
          </p:cNvCxnSpPr>
          <p:nvPr/>
        </p:nvCxnSpPr>
        <p:spPr>
          <a:xfrm flipV="1">
            <a:off x="6218499" y="1813467"/>
            <a:ext cx="2695269" cy="998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929CCDD-3CA8-4917-BC11-3E2219D5F05B}"/>
              </a:ext>
            </a:extLst>
          </p:cNvPr>
          <p:cNvCxnSpPr>
            <a:cxnSpLocks/>
            <a:endCxn id="13" idx="1"/>
          </p:cNvCxnSpPr>
          <p:nvPr/>
        </p:nvCxnSpPr>
        <p:spPr>
          <a:xfrm flipV="1">
            <a:off x="6148913" y="2157527"/>
            <a:ext cx="2764855" cy="18507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E65AE95-4CF3-45E2-9B93-844DA50C5D99}"/>
              </a:ext>
            </a:extLst>
          </p:cNvPr>
          <p:cNvCxnSpPr>
            <a:cxnSpLocks/>
            <a:endCxn id="14" idx="1"/>
          </p:cNvCxnSpPr>
          <p:nvPr/>
        </p:nvCxnSpPr>
        <p:spPr>
          <a:xfrm>
            <a:off x="7973088" y="3842297"/>
            <a:ext cx="940680" cy="6947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7DD07D1-7AC1-4C82-B928-B0F9A29AD6C1}"/>
              </a:ext>
            </a:extLst>
          </p:cNvPr>
          <p:cNvCxnSpPr>
            <a:cxnSpLocks/>
            <a:endCxn id="15" idx="1"/>
          </p:cNvCxnSpPr>
          <p:nvPr/>
        </p:nvCxnSpPr>
        <p:spPr>
          <a:xfrm>
            <a:off x="7558420" y="4613080"/>
            <a:ext cx="1355348" cy="2813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Star: 7 Points 38">
            <a:extLst>
              <a:ext uri="{FF2B5EF4-FFF2-40B4-BE49-F238E27FC236}">
                <a16:creationId xmlns:a16="http://schemas.microsoft.com/office/drawing/2014/main" id="{297A8D11-D2A9-4A8C-8178-E7F05A4EB1FC}"/>
              </a:ext>
            </a:extLst>
          </p:cNvPr>
          <p:cNvSpPr/>
          <p:nvPr/>
        </p:nvSpPr>
        <p:spPr>
          <a:xfrm>
            <a:off x="5285778" y="2485414"/>
            <a:ext cx="182880" cy="182880"/>
          </a:xfrm>
          <a:prstGeom prst="star7">
            <a:avLst/>
          </a:prstGeom>
          <a:solidFill>
            <a:srgbClr val="F7A3ED"/>
          </a:solidFill>
          <a:ln>
            <a:solidFill>
              <a:srgbClr val="D905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77216D9F-03FF-4656-9481-14E333F1A48F}"/>
              </a:ext>
            </a:extLst>
          </p:cNvPr>
          <p:cNvSpPr txBox="1"/>
          <p:nvPr/>
        </p:nvSpPr>
        <p:spPr>
          <a:xfrm>
            <a:off x="2292822" y="1701175"/>
            <a:ext cx="1305006" cy="369332"/>
          </a:xfrm>
          <a:prstGeom prst="rect">
            <a:avLst/>
          </a:prstGeom>
          <a:noFill/>
        </p:spPr>
        <p:txBody>
          <a:bodyPr wrap="square" rtlCol="0">
            <a:spAutoFit/>
          </a:bodyPr>
          <a:lstStyle/>
          <a:p>
            <a:r>
              <a:rPr lang="en-US" dirty="0"/>
              <a:t>anther</a:t>
            </a:r>
          </a:p>
        </p:txBody>
      </p:sp>
      <p:cxnSp>
        <p:nvCxnSpPr>
          <p:cNvPr id="43" name="Straight Connector 42">
            <a:extLst>
              <a:ext uri="{FF2B5EF4-FFF2-40B4-BE49-F238E27FC236}">
                <a16:creationId xmlns:a16="http://schemas.microsoft.com/office/drawing/2014/main" id="{A51F044F-9FA5-42B0-8350-922CD863CAD3}"/>
              </a:ext>
            </a:extLst>
          </p:cNvPr>
          <p:cNvCxnSpPr>
            <a:cxnSpLocks/>
            <a:stCxn id="12" idx="3"/>
          </p:cNvCxnSpPr>
          <p:nvPr/>
        </p:nvCxnSpPr>
        <p:spPr>
          <a:xfrm>
            <a:off x="3597829" y="2143696"/>
            <a:ext cx="1626597" cy="3885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BBA5512-6B7A-4C4A-8EB8-F781771C4B79}"/>
              </a:ext>
            </a:extLst>
          </p:cNvPr>
          <p:cNvSpPr txBox="1"/>
          <p:nvPr/>
        </p:nvSpPr>
        <p:spPr>
          <a:xfrm>
            <a:off x="832514" y="1985294"/>
            <a:ext cx="1305006" cy="369332"/>
          </a:xfrm>
          <a:prstGeom prst="rect">
            <a:avLst/>
          </a:prstGeom>
          <a:noFill/>
        </p:spPr>
        <p:txBody>
          <a:bodyPr wrap="square" rtlCol="0">
            <a:spAutoFit/>
          </a:bodyPr>
          <a:lstStyle/>
          <a:p>
            <a:r>
              <a:rPr lang="en-US" dirty="0">
                <a:solidFill>
                  <a:srgbClr val="202124"/>
                </a:solidFill>
              </a:rPr>
              <a:t>Stamen </a:t>
            </a:r>
            <a:r>
              <a:rPr lang="en-US" b="1" i="0" dirty="0">
                <a:solidFill>
                  <a:schemeClr val="accent1"/>
                </a:solidFill>
                <a:effectLst/>
              </a:rPr>
              <a:t>♂</a:t>
            </a:r>
            <a:endParaRPr lang="en-US" dirty="0">
              <a:solidFill>
                <a:schemeClr val="accent1"/>
              </a:solidFill>
            </a:endParaRPr>
          </a:p>
        </p:txBody>
      </p:sp>
      <p:sp>
        <p:nvSpPr>
          <p:cNvPr id="27" name="Left Brace 26">
            <a:extLst>
              <a:ext uri="{FF2B5EF4-FFF2-40B4-BE49-F238E27FC236}">
                <a16:creationId xmlns:a16="http://schemas.microsoft.com/office/drawing/2014/main" id="{2E40194C-135B-4A37-9CB2-09551CA7179A}"/>
              </a:ext>
            </a:extLst>
          </p:cNvPr>
          <p:cNvSpPr/>
          <p:nvPr/>
        </p:nvSpPr>
        <p:spPr>
          <a:xfrm>
            <a:off x="2115404" y="1701175"/>
            <a:ext cx="248444" cy="92271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Oval 27">
            <a:extLst>
              <a:ext uri="{FF2B5EF4-FFF2-40B4-BE49-F238E27FC236}">
                <a16:creationId xmlns:a16="http://schemas.microsoft.com/office/drawing/2014/main" id="{998E4509-CF07-4C0D-AB7E-F0F8EEE2EB87}"/>
              </a:ext>
            </a:extLst>
          </p:cNvPr>
          <p:cNvSpPr/>
          <p:nvPr/>
        </p:nvSpPr>
        <p:spPr>
          <a:xfrm>
            <a:off x="5582194" y="4352367"/>
            <a:ext cx="13933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2BF0901-2B24-4D79-A275-45B81DAC8119}"/>
              </a:ext>
            </a:extLst>
          </p:cNvPr>
          <p:cNvSpPr/>
          <p:nvPr/>
        </p:nvSpPr>
        <p:spPr>
          <a:xfrm>
            <a:off x="6284664" y="4339956"/>
            <a:ext cx="13933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FEE8C777-EA52-490E-BB02-F504B9C6DED1}"/>
              </a:ext>
            </a:extLst>
          </p:cNvPr>
          <p:cNvSpPr txBox="1"/>
          <p:nvPr/>
        </p:nvSpPr>
        <p:spPr>
          <a:xfrm>
            <a:off x="2964817" y="4339956"/>
            <a:ext cx="1305006" cy="369332"/>
          </a:xfrm>
          <a:prstGeom prst="rect">
            <a:avLst/>
          </a:prstGeom>
          <a:noFill/>
        </p:spPr>
        <p:txBody>
          <a:bodyPr wrap="square" rtlCol="0">
            <a:spAutoFit/>
          </a:bodyPr>
          <a:lstStyle/>
          <a:p>
            <a:r>
              <a:rPr lang="en-US" dirty="0"/>
              <a:t>nectary</a:t>
            </a:r>
          </a:p>
        </p:txBody>
      </p:sp>
      <p:cxnSp>
        <p:nvCxnSpPr>
          <p:cNvPr id="32" name="Straight Connector 31">
            <a:extLst>
              <a:ext uri="{FF2B5EF4-FFF2-40B4-BE49-F238E27FC236}">
                <a16:creationId xmlns:a16="http://schemas.microsoft.com/office/drawing/2014/main" id="{6144AA47-3284-4E15-BF9D-256C53CF4D11}"/>
              </a:ext>
            </a:extLst>
          </p:cNvPr>
          <p:cNvCxnSpPr>
            <a:cxnSpLocks/>
          </p:cNvCxnSpPr>
          <p:nvPr/>
        </p:nvCxnSpPr>
        <p:spPr>
          <a:xfrm flipV="1">
            <a:off x="3788229" y="4479218"/>
            <a:ext cx="1680429" cy="958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15076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781</TotalTime>
  <Words>4221</Words>
  <Application>Microsoft Office PowerPoint</Application>
  <PresentationFormat>Widescreen</PresentationFormat>
  <Paragraphs>237</Paragraphs>
  <Slides>21</Slides>
  <Notes>20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Intro to Pollination Ecology</vt:lpstr>
      <vt:lpstr>PowerPoint Presentation</vt:lpstr>
      <vt:lpstr>PowerPoint Presentation</vt:lpstr>
      <vt:lpstr>PowerPoint Presentation</vt:lpstr>
      <vt:lpstr>PowerPoint Presentation</vt:lpstr>
      <vt:lpstr>PowerPoint Presentation</vt:lpstr>
      <vt:lpstr>Student Introductions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Pollination Ecology</dc:title>
  <dc:creator>Microsoft account</dc:creator>
  <cp:lastModifiedBy>Katherine Borchardt</cp:lastModifiedBy>
  <cp:revision>64</cp:revision>
  <dcterms:created xsi:type="dcterms:W3CDTF">2020-11-21T00:28:49Z</dcterms:created>
  <dcterms:modified xsi:type="dcterms:W3CDTF">2021-03-12T20:22:00Z</dcterms:modified>
</cp:coreProperties>
</file>